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77" r:id="rId6"/>
    <p:sldId id="261" r:id="rId7"/>
    <p:sldId id="260" r:id="rId8"/>
    <p:sldId id="264" r:id="rId9"/>
    <p:sldId id="263" r:id="rId10"/>
    <p:sldId id="262" r:id="rId11"/>
    <p:sldId id="265" r:id="rId12"/>
    <p:sldId id="266" r:id="rId13"/>
    <p:sldId id="268" r:id="rId14"/>
    <p:sldId id="269" r:id="rId15"/>
    <p:sldId id="270" r:id="rId16"/>
    <p:sldId id="271" r:id="rId17"/>
    <p:sldId id="272" r:id="rId18"/>
    <p:sldId id="273" r:id="rId19"/>
    <p:sldId id="274" r:id="rId20"/>
    <p:sldId id="275" r:id="rId21"/>
    <p:sldId id="276" r:id="rId22"/>
    <p:sldId id="282" r:id="rId23"/>
    <p:sldId id="278" r:id="rId24"/>
    <p:sldId id="279" r:id="rId25"/>
    <p:sldId id="280" r:id="rId26"/>
    <p:sldId id="281" r:id="rId27"/>
    <p:sldId id="283" r:id="rId28"/>
    <p:sldId id="284" r:id="rId29"/>
    <p:sldId id="285" r:id="rId30"/>
    <p:sldId id="286"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hSang" initials="D" lastIdx="1" clrIdx="0">
    <p:extLst>
      <p:ext uri="{19B8F6BF-5375-455C-9EA6-DF929625EA0E}">
        <p15:presenceInfo xmlns:p15="http://schemas.microsoft.com/office/powerpoint/2012/main" userId="DinhS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A16270-EE66-4620-B8F5-5D5319B21972}" type="datetimeFigureOut">
              <a:rPr lang="en-US" smtClean="0"/>
              <a:t>6/15/2020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396965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A16270-EE66-4620-B8F5-5D5319B21972}"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1121830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A16270-EE66-4620-B8F5-5D5319B2197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3192638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A16270-EE66-4620-B8F5-5D5319B2197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1170574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A16270-EE66-4620-B8F5-5D5319B2197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3640892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A16270-EE66-4620-B8F5-5D5319B2197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4074335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A16270-EE66-4620-B8F5-5D5319B2197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1589814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A16270-EE66-4620-B8F5-5D5319B2197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2895733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A16270-EE66-4620-B8F5-5D5319B2197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4061621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A16270-EE66-4620-B8F5-5D5319B2197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219233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A16270-EE66-4620-B8F5-5D5319B21972}"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728349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A16270-EE66-4620-B8F5-5D5319B21972}"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3327821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A16270-EE66-4620-B8F5-5D5319B21972}" type="datetimeFigureOut">
              <a:rPr lang="en-US" smtClean="0"/>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166798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A16270-EE66-4620-B8F5-5D5319B21972}" type="datetimeFigureOut">
              <a:rPr lang="en-US" smtClean="0"/>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1631884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A16270-EE66-4620-B8F5-5D5319B21972}" type="datetimeFigureOut">
              <a:rPr lang="en-US" smtClean="0"/>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302853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A16270-EE66-4620-B8F5-5D5319B21972}"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2053450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A16270-EE66-4620-B8F5-5D5319B21972}"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5E590B-DE33-4479-A076-FF3557935AAF}" type="slidenum">
              <a:rPr lang="en-US" smtClean="0"/>
              <a:t>‹#›</a:t>
            </a:fld>
            <a:endParaRPr lang="en-US"/>
          </a:p>
        </p:txBody>
      </p:sp>
    </p:spTree>
    <p:extLst>
      <p:ext uri="{BB962C8B-B14F-4D97-AF65-F5344CB8AC3E}">
        <p14:creationId xmlns:p14="http://schemas.microsoft.com/office/powerpoint/2010/main" val="3414412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BA16270-EE66-4620-B8F5-5D5319B21972}" type="datetimeFigureOut">
              <a:rPr lang="en-US" smtClean="0"/>
              <a:t>6/15/2020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5E590B-DE33-4479-A076-FF3557935AAF}" type="slidenum">
              <a:rPr lang="en-US" smtClean="0"/>
              <a:t>‹#›</a:t>
            </a:fld>
            <a:endParaRPr lang="en-US"/>
          </a:p>
        </p:txBody>
      </p:sp>
    </p:spTree>
    <p:extLst>
      <p:ext uri="{BB962C8B-B14F-4D97-AF65-F5344CB8AC3E}">
        <p14:creationId xmlns:p14="http://schemas.microsoft.com/office/powerpoint/2010/main" val="5585683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b="1" dirty="0" smtClean="0">
                <a:latin typeface="Times New Roman" panose="02020603050405020304" pitchFamily="18" charset="0"/>
                <a:cs typeface="Times New Roman" panose="02020603050405020304" pitchFamily="18" charset="0"/>
              </a:rPr>
              <a:t>RỪNG SÁC</a:t>
            </a:r>
            <a:endParaRPr lang="en-US" sz="96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048000" y="3996267"/>
            <a:ext cx="8455023" cy="1388534"/>
          </a:xfrm>
        </p:spPr>
        <p:txBody>
          <a:bodyPr>
            <a:noAutofit/>
          </a:bodyPr>
          <a:lstStyle/>
          <a:p>
            <a:r>
              <a:rPr lang="en-US" sz="4000" b="1" dirty="0" smtClean="0">
                <a:latin typeface="Times New Roman" panose="02020603050405020304" pitchFamily="18" charset="0"/>
                <a:cs typeface="Times New Roman" panose="02020603050405020304" pitchFamily="18" charset="0"/>
              </a:rPr>
              <a:t>Giáo dục quốc phòng và An ninh 4</a:t>
            </a:r>
          </a:p>
          <a:p>
            <a:r>
              <a:rPr lang="en-US" sz="4000" b="1" dirty="0" smtClean="0">
                <a:latin typeface="Times New Roman" panose="02020603050405020304" pitchFamily="18" charset="0"/>
                <a:cs typeface="Times New Roman" panose="02020603050405020304" pitchFamily="18" charset="0"/>
              </a:rPr>
              <a:t>Sinh viên: Nguyễn Đình Sang</a:t>
            </a:r>
          </a:p>
          <a:p>
            <a:r>
              <a:rPr lang="en-US" sz="4000" b="1" dirty="0" smtClean="0">
                <a:latin typeface="Times New Roman" panose="02020603050405020304" pitchFamily="18" charset="0"/>
                <a:cs typeface="Times New Roman" panose="02020603050405020304" pitchFamily="18" charset="0"/>
              </a:rPr>
              <a:t>Giáo viên giảng dạy: Đào Công Nghĩa</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80419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918" y="-154745"/>
            <a:ext cx="10018713" cy="1752599"/>
          </a:xfrm>
        </p:spPr>
        <p:txBody>
          <a:bodyPr>
            <a:normAutofit/>
          </a:bodyPr>
          <a:lstStyle/>
          <a:p>
            <a:r>
              <a:rPr lang="en-US" sz="6000" dirty="0" smtClean="0">
                <a:solidFill>
                  <a:schemeClr val="accent5"/>
                </a:solidFill>
                <a:latin typeface="Times New Roman" panose="02020603050405020304" pitchFamily="18" charset="0"/>
                <a:cs typeface="Times New Roman" panose="02020603050405020304" pitchFamily="18" charset="0"/>
              </a:rPr>
              <a:t>Căn Cứ Rừng Sác</a:t>
            </a:r>
            <a:endParaRPr lang="en-US" sz="6000"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10917" y="2441916"/>
            <a:ext cx="10018713" cy="3124201"/>
          </a:xfrm>
        </p:spPr>
        <p:txBody>
          <a:bodyPr>
            <a:noAutofit/>
          </a:bodyPr>
          <a:lstStyle/>
          <a:p>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Khu di tích Căn cứ Rừng Sác bao gồm:</a:t>
            </a:r>
          </a:p>
          <a:p>
            <a:pPr lvl="1"/>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Hầm tránh bom.       - Nhà </a:t>
            </a:r>
            <a:r>
              <a:rPr lang="en-US" sz="4000" dirty="0">
                <a:latin typeface="Times New Roman" panose="02020603050405020304" pitchFamily="18" charset="0"/>
                <a:cs typeface="Times New Roman" panose="02020603050405020304" pitchFamily="18" charset="0"/>
              </a:rPr>
              <a:t>quân nhu</a:t>
            </a:r>
            <a:r>
              <a:rPr lang="en-US" sz="4000" dirty="0" smtClean="0">
                <a:latin typeface="Times New Roman" panose="02020603050405020304" pitchFamily="18" charset="0"/>
                <a:cs typeface="Times New Roman" panose="02020603050405020304" pitchFamily="18" charset="0"/>
              </a:rPr>
              <a:t>.</a:t>
            </a:r>
          </a:p>
          <a:p>
            <a:pPr lvl="1"/>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Hội trường.</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             - Nhà </a:t>
            </a:r>
            <a:r>
              <a:rPr lang="en-US" sz="4000" dirty="0">
                <a:latin typeface="Times New Roman" panose="02020603050405020304" pitchFamily="18" charset="0"/>
                <a:cs typeface="Times New Roman" panose="02020603050405020304" pitchFamily="18" charset="0"/>
              </a:rPr>
              <a:t>thông tin</a:t>
            </a:r>
            <a:r>
              <a:rPr lang="en-US" sz="4000" dirty="0" smtClean="0">
                <a:latin typeface="Times New Roman" panose="02020603050405020304" pitchFamily="18" charset="0"/>
                <a:cs typeface="Times New Roman" panose="02020603050405020304" pitchFamily="18" charset="0"/>
              </a:rPr>
              <a:t>.</a:t>
            </a:r>
          </a:p>
          <a:p>
            <a:pPr lvl="1"/>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Nhà quân y.              - Công Xưởng.</a:t>
            </a:r>
          </a:p>
          <a:p>
            <a:pPr lvl="1"/>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Nhà cảnh vệ.  			 - Nhà hậu cần. </a:t>
            </a:r>
          </a:p>
          <a:p>
            <a:pPr lvl="1"/>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Mô hình trận đánh kho xăng nhà </a:t>
            </a:r>
            <a:r>
              <a:rPr lang="en-US" sz="4000" dirty="0" smtClean="0">
                <a:latin typeface="Times New Roman" panose="02020603050405020304" pitchFamily="18" charset="0"/>
                <a:cs typeface="Times New Roman" panose="02020603050405020304" pitchFamily="18" charset="0"/>
              </a:rPr>
              <a:t>bè.</a:t>
            </a:r>
            <a:endParaRPr lang="en-US" sz="4000" dirty="0" smtClean="0">
              <a:latin typeface="Times New Roman" panose="02020603050405020304" pitchFamily="18" charset="0"/>
              <a:cs typeface="Times New Roman" panose="02020603050405020304" pitchFamily="18" charset="0"/>
            </a:endParaRPr>
          </a:p>
          <a:p>
            <a:pPr lvl="1"/>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Tượng đài chiến sĩ đặc công Rừng Sác.</a:t>
            </a:r>
          </a:p>
        </p:txBody>
      </p:sp>
    </p:spTree>
    <p:extLst>
      <p:ext uri="{BB962C8B-B14F-4D97-AF65-F5344CB8AC3E}">
        <p14:creationId xmlns:p14="http://schemas.microsoft.com/office/powerpoint/2010/main" val="2696371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3533340"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Hầm tránh bom</a:t>
            </a:r>
            <a:r>
              <a:rPr lang="en-US" sz="4000" dirty="0" smtClean="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852" y="806360"/>
            <a:ext cx="9791113" cy="5425628"/>
          </a:xfrm>
          <a:prstGeom prst="rect">
            <a:avLst/>
          </a:prstGeom>
        </p:spPr>
      </p:pic>
    </p:spTree>
    <p:extLst>
      <p:ext uri="{BB962C8B-B14F-4D97-AF65-F5344CB8AC3E}">
        <p14:creationId xmlns:p14="http://schemas.microsoft.com/office/powerpoint/2010/main" val="198288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2698175"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Hầm chữ H.</a:t>
            </a:r>
            <a:endParaRPr lang="en-US" sz="4000" dirty="0">
              <a:solidFill>
                <a:schemeClr val="accent5"/>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2216" y="0"/>
            <a:ext cx="5129784" cy="6858000"/>
          </a:xfrm>
          <a:prstGeom prst="rect">
            <a:avLst/>
          </a:prstGeom>
        </p:spPr>
      </p:pic>
      <p:sp>
        <p:nvSpPr>
          <p:cNvPr id="3" name="TextBox 2"/>
          <p:cNvSpPr txBox="1"/>
          <p:nvPr/>
        </p:nvSpPr>
        <p:spPr>
          <a:xfrm>
            <a:off x="1344450" y="806360"/>
            <a:ext cx="6304931" cy="3170099"/>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 Do địa hình nước ngập, sình</a:t>
            </a:r>
          </a:p>
          <a:p>
            <a:r>
              <a:rPr lang="en-US" sz="4000" dirty="0">
                <a:latin typeface="Times New Roman" panose="02020603050405020304" pitchFamily="18" charset="0"/>
                <a:cs typeface="Times New Roman" panose="02020603050405020304" pitchFamily="18" charset="0"/>
              </a:rPr>
              <a:t>l</a:t>
            </a:r>
            <a:r>
              <a:rPr lang="en-US" sz="4000" dirty="0" smtClean="0">
                <a:latin typeface="Times New Roman" panose="02020603050405020304" pitchFamily="18" charset="0"/>
                <a:cs typeface="Times New Roman" panose="02020603050405020304" pitchFamily="18" charset="0"/>
              </a:rPr>
              <a:t>ầy nên phải đặp nổi lên để </a:t>
            </a:r>
          </a:p>
          <a:p>
            <a:r>
              <a:rPr lang="en-US" sz="4000" dirty="0" smtClean="0">
                <a:latin typeface="Times New Roman" panose="02020603050405020304" pitchFamily="18" charset="0"/>
                <a:cs typeface="Times New Roman" panose="02020603050405020304" pitchFamily="18" charset="0"/>
              </a:rPr>
              <a:t>tránh đạn pháo của địch,</a:t>
            </a:r>
          </a:p>
          <a:p>
            <a:r>
              <a:rPr lang="en-US" sz="4000" dirty="0" smtClean="0">
                <a:latin typeface="Times New Roman" panose="02020603050405020304" pitchFamily="18" charset="0"/>
                <a:cs typeface="Times New Roman" panose="02020603050405020304" pitchFamily="18" charset="0"/>
              </a:rPr>
              <a:t>khi nước lớn ngập vẫn </a:t>
            </a:r>
          </a:p>
          <a:p>
            <a:r>
              <a:rPr lang="en-US" sz="4000" dirty="0" smtClean="0">
                <a:latin typeface="Times New Roman" panose="02020603050405020304" pitchFamily="18" charset="0"/>
                <a:cs typeface="Times New Roman" panose="02020603050405020304" pitchFamily="18" charset="0"/>
              </a:rPr>
              <a:t>sử dụng được.</a:t>
            </a:r>
            <a:endParaRPr lang="en-US" sz="4000" dirty="0">
              <a:latin typeface="Times New Roman" panose="02020603050405020304" pitchFamily="18" charset="0"/>
              <a:cs typeface="Times New Roman" panose="02020603050405020304" pitchFamily="18" charset="0"/>
            </a:endParaRPr>
          </a:p>
        </p:txBody>
      </p:sp>
      <p:sp>
        <p:nvSpPr>
          <p:cNvPr id="5" name="Rectangle 4"/>
          <p:cNvSpPr/>
          <p:nvPr/>
        </p:nvSpPr>
        <p:spPr>
          <a:xfrm>
            <a:off x="850935" y="3976459"/>
            <a:ext cx="7291959" cy="2554545"/>
          </a:xfrm>
          <a:prstGeom prst="rect">
            <a:avLst/>
          </a:prstGeom>
        </p:spPr>
        <p:txBody>
          <a:bodyPr wrap="square">
            <a:spAutoFit/>
          </a:bodyPr>
          <a:lstStyle/>
          <a:p>
            <a:r>
              <a:rPr lang="en-US" sz="4000" dirty="0" smtClean="0">
                <a:latin typeface="Times New Roman" panose="02020603050405020304" pitchFamily="18" charset="0"/>
                <a:cs typeface="Times New Roman" panose="02020603050405020304" pitchFamily="18" charset="0"/>
              </a:rPr>
              <a:t>- Hầm </a:t>
            </a:r>
            <a:r>
              <a:rPr lang="en-US" sz="4000" dirty="0">
                <a:latin typeface="Times New Roman" panose="02020603050405020304" pitchFamily="18" charset="0"/>
                <a:cs typeface="Times New Roman" panose="02020603050405020304" pitchFamily="18" charset="0"/>
              </a:rPr>
              <a:t>chữ H là hầm 4 cửa để </a:t>
            </a:r>
            <a:endParaRPr lang="en-US" sz="4000" dirty="0" smtClean="0">
              <a:latin typeface="Times New Roman" panose="02020603050405020304" pitchFamily="18" charset="0"/>
              <a:cs typeface="Times New Roman" panose="02020603050405020304" pitchFamily="18" charset="0"/>
            </a:endParaRPr>
          </a:p>
          <a:p>
            <a:r>
              <a:rPr lang="en-US" sz="4000" dirty="0" smtClean="0">
                <a:latin typeface="Times New Roman" panose="02020603050405020304" pitchFamily="18" charset="0"/>
                <a:cs typeface="Times New Roman" panose="02020603050405020304" pitchFamily="18" charset="0"/>
              </a:rPr>
              <a:t>trú </a:t>
            </a:r>
            <a:r>
              <a:rPr lang="en-US" sz="4000" dirty="0">
                <a:latin typeface="Times New Roman" panose="02020603050405020304" pitchFamily="18" charset="0"/>
                <a:cs typeface="Times New Roman" panose="02020603050405020304" pitchFamily="18" charset="0"/>
              </a:rPr>
              <a:t>ẩn tránh phi </a:t>
            </a:r>
            <a:r>
              <a:rPr lang="en-US" sz="4000" dirty="0" smtClean="0">
                <a:latin typeface="Times New Roman" panose="02020603050405020304" pitchFamily="18" charset="0"/>
                <a:cs typeface="Times New Roman" panose="02020603050405020304" pitchFamily="18" charset="0"/>
              </a:rPr>
              <a:t>pháo </a:t>
            </a:r>
            <a:r>
              <a:rPr lang="en-US" sz="4000" dirty="0">
                <a:latin typeface="Times New Roman" panose="02020603050405020304" pitchFamily="18" charset="0"/>
                <a:cs typeface="Times New Roman" panose="02020603050405020304" pitchFamily="18" charset="0"/>
              </a:rPr>
              <a:t>của địch </a:t>
            </a:r>
            <a:endParaRPr lang="en-US" sz="4000" dirty="0" smtClean="0">
              <a:latin typeface="Times New Roman" panose="02020603050405020304" pitchFamily="18" charset="0"/>
              <a:cs typeface="Times New Roman" panose="02020603050405020304" pitchFamily="18" charset="0"/>
            </a:endParaRPr>
          </a:p>
          <a:p>
            <a:r>
              <a:rPr lang="en-US" sz="4000" dirty="0" smtClean="0">
                <a:latin typeface="Times New Roman" panose="02020603050405020304" pitchFamily="18" charset="0"/>
                <a:cs typeface="Times New Roman" panose="02020603050405020304" pitchFamily="18" charset="0"/>
              </a:rPr>
              <a:t>bắn </a:t>
            </a:r>
            <a:r>
              <a:rPr lang="en-US" sz="4000" dirty="0">
                <a:latin typeface="Times New Roman" panose="02020603050405020304" pitchFamily="18" charset="0"/>
                <a:cs typeface="Times New Roman" panose="02020603050405020304" pitchFamily="18" charset="0"/>
              </a:rPr>
              <a:t>vào căn cứ, khi trú ẩn bên trong dễ quan sát ra bên ngoài.</a:t>
            </a:r>
          </a:p>
        </p:txBody>
      </p:sp>
    </p:spTree>
    <p:extLst>
      <p:ext uri="{BB962C8B-B14F-4D97-AF65-F5344CB8AC3E}">
        <p14:creationId xmlns:p14="http://schemas.microsoft.com/office/powerpoint/2010/main" val="3216964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2593082"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Hầm chữ T.</a:t>
            </a:r>
            <a:endParaRPr lang="en-US" sz="4000" dirty="0">
              <a:solidFill>
                <a:schemeClr val="accent5"/>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3463" y="0"/>
            <a:ext cx="7348537" cy="6858000"/>
          </a:xfrm>
          <a:prstGeom prst="rect">
            <a:avLst/>
          </a:prstGeom>
        </p:spPr>
      </p:pic>
      <p:sp>
        <p:nvSpPr>
          <p:cNvPr id="4" name="TextBox 3"/>
          <p:cNvSpPr txBox="1"/>
          <p:nvPr/>
        </p:nvSpPr>
        <p:spPr>
          <a:xfrm>
            <a:off x="1088929" y="806360"/>
            <a:ext cx="4023858" cy="5632311"/>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Hầm chữ A do có</a:t>
            </a:r>
          </a:p>
          <a:p>
            <a:r>
              <a:rPr lang="en-US" sz="4000" dirty="0" smtClean="0">
                <a:latin typeface="Times New Roman" panose="02020603050405020304" pitchFamily="18" charset="0"/>
                <a:cs typeface="Times New Roman" panose="02020603050405020304" pitchFamily="18" charset="0"/>
              </a:rPr>
              <a:t>nhiều nhược điểm </a:t>
            </a:r>
          </a:p>
          <a:p>
            <a:r>
              <a:rPr lang="en-US" sz="4000" dirty="0" smtClean="0">
                <a:latin typeface="Times New Roman" panose="02020603050405020304" pitchFamily="18" charset="0"/>
                <a:cs typeface="Times New Roman" panose="02020603050405020304" pitchFamily="18" charset="0"/>
              </a:rPr>
              <a:t>nên sáng tạo ra </a:t>
            </a:r>
          </a:p>
          <a:p>
            <a:r>
              <a:rPr lang="en-US" sz="4000" dirty="0" smtClean="0">
                <a:latin typeface="Times New Roman" panose="02020603050405020304" pitchFamily="18" charset="0"/>
                <a:cs typeface="Times New Roman" panose="02020603050405020304" pitchFamily="18" charset="0"/>
              </a:rPr>
              <a:t>hầm chữ T, hầm </a:t>
            </a:r>
          </a:p>
          <a:p>
            <a:r>
              <a:rPr lang="en-US" sz="4000" dirty="0" smtClean="0">
                <a:latin typeface="Times New Roman" panose="02020603050405020304" pitchFamily="18" charset="0"/>
                <a:cs typeface="Times New Roman" panose="02020603050405020304" pitchFamily="18" charset="0"/>
              </a:rPr>
              <a:t>3 cửa để tránh </a:t>
            </a:r>
          </a:p>
          <a:p>
            <a:r>
              <a:rPr lang="en-US" sz="4000" dirty="0" smtClean="0">
                <a:latin typeface="Times New Roman" panose="02020603050405020304" pitchFamily="18" charset="0"/>
                <a:cs typeface="Times New Roman" panose="02020603050405020304" pitchFamily="18" charset="0"/>
              </a:rPr>
              <a:t>được nhiều đợt </a:t>
            </a:r>
          </a:p>
          <a:p>
            <a:r>
              <a:rPr lang="en-US" sz="4000" dirty="0" smtClean="0">
                <a:latin typeface="Times New Roman" panose="02020603050405020304" pitchFamily="18" charset="0"/>
                <a:cs typeface="Times New Roman" panose="02020603050405020304" pitchFamily="18" charset="0"/>
              </a:rPr>
              <a:t>B52 nổ gần nhưng</a:t>
            </a:r>
          </a:p>
          <a:p>
            <a:r>
              <a:rPr lang="en-US" sz="4000" dirty="0" smtClean="0">
                <a:latin typeface="Times New Roman" panose="02020603050405020304" pitchFamily="18" charset="0"/>
                <a:cs typeface="Times New Roman" panose="02020603050405020304" pitchFamily="18" charset="0"/>
              </a:rPr>
              <a:t>vẫn đảm bảo </a:t>
            </a:r>
          </a:p>
          <a:p>
            <a:r>
              <a:rPr lang="en-US" sz="4000" dirty="0" smtClean="0">
                <a:latin typeface="Times New Roman" panose="02020603050405020304" pitchFamily="18" charset="0"/>
                <a:cs typeface="Times New Roman" panose="02020603050405020304" pitchFamily="18" charset="0"/>
              </a:rPr>
              <a:t>an toàn.</a:t>
            </a:r>
          </a:p>
        </p:txBody>
      </p:sp>
    </p:spTree>
    <p:extLst>
      <p:ext uri="{BB962C8B-B14F-4D97-AF65-F5344CB8AC3E}">
        <p14:creationId xmlns:p14="http://schemas.microsoft.com/office/powerpoint/2010/main" val="873504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2585964"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Hội trường</a:t>
            </a:r>
            <a:r>
              <a:rPr lang="en-US" sz="4000" dirty="0" smtClean="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60341" y="920621"/>
            <a:ext cx="4187365" cy="5016758"/>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Nơi đây là sở chỉ</a:t>
            </a:r>
          </a:p>
          <a:p>
            <a:r>
              <a:rPr lang="en-US" sz="4000" dirty="0" smtClean="0">
                <a:latin typeface="Times New Roman" panose="02020603050405020304" pitchFamily="18" charset="0"/>
                <a:cs typeface="Times New Roman" panose="02020603050405020304" pitchFamily="18" charset="0"/>
              </a:rPr>
              <a:t>huy của căn cứ</a:t>
            </a:r>
          </a:p>
          <a:p>
            <a:r>
              <a:rPr lang="en-US" sz="4000" dirty="0" smtClean="0">
                <a:latin typeface="Times New Roman" panose="02020603050405020304" pitchFamily="18" charset="0"/>
                <a:cs typeface="Times New Roman" panose="02020603050405020304" pitchFamily="18" charset="0"/>
              </a:rPr>
              <a:t>nơi hội họp, triển</a:t>
            </a:r>
          </a:p>
          <a:p>
            <a:r>
              <a:rPr lang="en-US" sz="4000" dirty="0" smtClean="0">
                <a:latin typeface="Times New Roman" panose="02020603050405020304" pitchFamily="18" charset="0"/>
                <a:cs typeface="Times New Roman" panose="02020603050405020304" pitchFamily="18" charset="0"/>
              </a:rPr>
              <a:t>khai các nghị quyết</a:t>
            </a:r>
          </a:p>
          <a:p>
            <a:r>
              <a:rPr lang="en-US" sz="4000" dirty="0">
                <a:latin typeface="Times New Roman" panose="02020603050405020304" pitchFamily="18" charset="0"/>
                <a:cs typeface="Times New Roman" panose="02020603050405020304" pitchFamily="18" charset="0"/>
              </a:rPr>
              <a:t>c</a:t>
            </a:r>
            <a:r>
              <a:rPr lang="en-US" sz="4000" dirty="0" smtClean="0">
                <a:latin typeface="Times New Roman" panose="02020603050405020304" pitchFamily="18" charset="0"/>
                <a:cs typeface="Times New Roman" panose="02020603050405020304" pitchFamily="18" charset="0"/>
              </a:rPr>
              <a:t>ủa trung ương,</a:t>
            </a:r>
          </a:p>
          <a:p>
            <a:r>
              <a:rPr lang="en-US" sz="4000" dirty="0">
                <a:latin typeface="Times New Roman" panose="02020603050405020304" pitchFamily="18" charset="0"/>
                <a:cs typeface="Times New Roman" panose="02020603050405020304" pitchFamily="18" charset="0"/>
              </a:rPr>
              <a:t>v</a:t>
            </a:r>
            <a:r>
              <a:rPr lang="en-US" sz="4000" dirty="0" smtClean="0">
                <a:latin typeface="Times New Roman" panose="02020603050405020304" pitchFamily="18" charset="0"/>
                <a:cs typeface="Times New Roman" panose="02020603050405020304" pitchFamily="18" charset="0"/>
              </a:rPr>
              <a:t>ạch ra các kế</a:t>
            </a:r>
          </a:p>
          <a:p>
            <a:r>
              <a:rPr lang="en-US" sz="4000" dirty="0">
                <a:latin typeface="Times New Roman" panose="02020603050405020304" pitchFamily="18" charset="0"/>
                <a:cs typeface="Times New Roman" panose="02020603050405020304" pitchFamily="18" charset="0"/>
              </a:rPr>
              <a:t>h</a:t>
            </a:r>
            <a:r>
              <a:rPr lang="en-US" sz="4000" dirty="0" smtClean="0">
                <a:latin typeface="Times New Roman" panose="02020603050405020304" pitchFamily="18" charset="0"/>
                <a:cs typeface="Times New Roman" panose="02020603050405020304" pitchFamily="18" charset="0"/>
              </a:rPr>
              <a:t>oạch tác chiến</a:t>
            </a:r>
          </a:p>
          <a:p>
            <a:r>
              <a:rPr lang="en-US" sz="4000" dirty="0">
                <a:latin typeface="Times New Roman" panose="02020603050405020304" pitchFamily="18" charset="0"/>
                <a:cs typeface="Times New Roman" panose="02020603050405020304" pitchFamily="18" charset="0"/>
              </a:rPr>
              <a:t>c</a:t>
            </a:r>
            <a:r>
              <a:rPr lang="en-US" sz="4000" dirty="0" smtClean="0">
                <a:latin typeface="Times New Roman" panose="02020603050405020304" pitchFamily="18" charset="0"/>
                <a:cs typeface="Times New Roman" panose="02020603050405020304" pitchFamily="18" charset="0"/>
              </a:rPr>
              <a:t>ho các trận đánh</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3487" y="0"/>
            <a:ext cx="7154535" cy="6858000"/>
          </a:xfrm>
          <a:prstGeom prst="rect">
            <a:avLst/>
          </a:prstGeom>
        </p:spPr>
      </p:pic>
    </p:spTree>
    <p:extLst>
      <p:ext uri="{BB962C8B-B14F-4D97-AF65-F5344CB8AC3E}">
        <p14:creationId xmlns:p14="http://schemas.microsoft.com/office/powerpoint/2010/main" val="176760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712" y="3352800"/>
            <a:ext cx="4673600" cy="35052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712" y="0"/>
            <a:ext cx="4673600" cy="3505200"/>
          </a:xfrm>
          <a:prstGeom prst="rect">
            <a:avLst/>
          </a:prstGeom>
        </p:spPr>
      </p:pic>
    </p:spTree>
    <p:extLst>
      <p:ext uri="{BB962C8B-B14F-4D97-AF65-F5344CB8AC3E}">
        <p14:creationId xmlns:p14="http://schemas.microsoft.com/office/powerpoint/2010/main" val="32786247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2643994"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Nhà quân y.</a:t>
            </a:r>
            <a:endParaRPr lang="en-US" sz="4000" dirty="0">
              <a:solidFill>
                <a:schemeClr val="accent5"/>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384671" y="806360"/>
            <a:ext cx="5872120" cy="5632311"/>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 Nơi chữa thương cho các </a:t>
            </a:r>
          </a:p>
          <a:p>
            <a:r>
              <a:rPr lang="en-US" sz="4000" dirty="0" smtClean="0">
                <a:latin typeface="Times New Roman" panose="02020603050405020304" pitchFamily="18" charset="0"/>
                <a:cs typeface="Times New Roman" panose="02020603050405020304" pitchFamily="18" charset="0"/>
              </a:rPr>
              <a:t>chiến sĩ.</a:t>
            </a:r>
          </a:p>
          <a:p>
            <a:r>
              <a:rPr lang="en-US" sz="4000" dirty="0" smtClean="0">
                <a:latin typeface="Times New Roman" panose="02020603050405020304" pitchFamily="18" charset="0"/>
                <a:cs typeface="Times New Roman" panose="02020603050405020304" pitchFamily="18" charset="0"/>
              </a:rPr>
              <a:t>- Trong 10 năm có 4 bác sĩ,</a:t>
            </a:r>
          </a:p>
          <a:p>
            <a:r>
              <a:rPr lang="en-US" sz="4000" dirty="0" smtClean="0">
                <a:latin typeface="Times New Roman" panose="02020603050405020304" pitchFamily="18" charset="0"/>
                <a:cs typeface="Times New Roman" panose="02020603050405020304" pitchFamily="18" charset="0"/>
              </a:rPr>
              <a:t>2 y sĩ đã hi sinh tại trận địa,</a:t>
            </a:r>
          </a:p>
          <a:p>
            <a:r>
              <a:rPr lang="en-US" sz="4000" dirty="0" smtClean="0">
                <a:latin typeface="Times New Roman" panose="02020603050405020304" pitchFamily="18" charset="0"/>
                <a:cs typeface="Times New Roman" panose="02020603050405020304" pitchFamily="18" charset="0"/>
              </a:rPr>
              <a:t>họ hi sinh để cứu gần 500</a:t>
            </a:r>
          </a:p>
          <a:p>
            <a:r>
              <a:rPr lang="en-US" sz="4000" dirty="0">
                <a:latin typeface="Times New Roman" panose="02020603050405020304" pitchFamily="18" charset="0"/>
                <a:cs typeface="Times New Roman" panose="02020603050405020304" pitchFamily="18" charset="0"/>
              </a:rPr>
              <a:t>t</a:t>
            </a:r>
            <a:r>
              <a:rPr lang="en-US" sz="4000" dirty="0" smtClean="0">
                <a:latin typeface="Times New Roman" panose="02020603050405020304" pitchFamily="18" charset="0"/>
                <a:cs typeface="Times New Roman" panose="02020603050405020304" pitchFamily="18" charset="0"/>
              </a:rPr>
              <a:t>hương binh.</a:t>
            </a:r>
          </a:p>
          <a:p>
            <a:r>
              <a:rPr lang="en-US" sz="4000" dirty="0" smtClean="0">
                <a:latin typeface="Times New Roman" panose="02020603050405020304" pitchFamily="18" charset="0"/>
                <a:cs typeface="Times New Roman" panose="02020603050405020304" pitchFamily="18" charset="0"/>
              </a:rPr>
              <a:t>- Hình ảnh chị Tư Mến,</a:t>
            </a:r>
          </a:p>
          <a:p>
            <a:r>
              <a:rPr lang="en-US" sz="4000" dirty="0">
                <a:latin typeface="Times New Roman" panose="02020603050405020304" pitchFamily="18" charset="0"/>
                <a:cs typeface="Times New Roman" panose="02020603050405020304" pitchFamily="18" charset="0"/>
              </a:rPr>
              <a:t>c</a:t>
            </a:r>
            <a:r>
              <a:rPr lang="en-US" sz="4000" dirty="0" smtClean="0">
                <a:latin typeface="Times New Roman" panose="02020603050405020304" pitchFamily="18" charset="0"/>
                <a:cs typeface="Times New Roman" panose="02020603050405020304" pitchFamily="18" charset="0"/>
              </a:rPr>
              <a:t>hăm sóc chiến sĩ Khí.</a:t>
            </a:r>
          </a:p>
          <a:p>
            <a:r>
              <a:rPr lang="en-US" sz="4000" dirty="0" smtClean="0">
                <a:latin typeface="Times New Roman" panose="02020603050405020304" pitchFamily="18" charset="0"/>
                <a:cs typeface="Times New Roman" panose="02020603050405020304" pitchFamily="18" charset="0"/>
              </a:rPr>
              <a:t>- Chị đã hi sinh.</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2216" y="0"/>
            <a:ext cx="5129784" cy="6858000"/>
          </a:xfrm>
          <a:prstGeom prst="rect">
            <a:avLst/>
          </a:prstGeom>
        </p:spPr>
      </p:pic>
    </p:spTree>
    <p:extLst>
      <p:ext uri="{BB962C8B-B14F-4D97-AF65-F5344CB8AC3E}">
        <p14:creationId xmlns:p14="http://schemas.microsoft.com/office/powerpoint/2010/main" val="4168656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2876108"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Nhà cảnh vệ.</a:t>
            </a:r>
            <a:endParaRPr lang="en-US" sz="4000" dirty="0">
              <a:solidFill>
                <a:schemeClr val="accent5"/>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384671" y="806360"/>
            <a:ext cx="5753498" cy="1938992"/>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 Canh gác, bảo vệ khu căn</a:t>
            </a:r>
          </a:p>
          <a:p>
            <a:r>
              <a:rPr lang="en-US" sz="4000" dirty="0" smtClean="0">
                <a:latin typeface="Times New Roman" panose="02020603050405020304" pitchFamily="18" charset="0"/>
                <a:cs typeface="Times New Roman" panose="02020603050405020304" pitchFamily="18" charset="0"/>
              </a:rPr>
              <a:t>cứ.</a:t>
            </a:r>
          </a:p>
          <a:p>
            <a:r>
              <a:rPr lang="en-US" sz="4000" dirty="0" smtClean="0">
                <a:latin typeface="Times New Roman" panose="02020603050405020304" pitchFamily="18" charset="0"/>
                <a:cs typeface="Times New Roman" panose="02020603050405020304" pitchFamily="18" charset="0"/>
              </a:rPr>
              <a:t>- Tiếp ứng khi cần thiết.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580065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3190297"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Nhà quân nhu.</a:t>
            </a:r>
            <a:endParaRPr lang="en-US" sz="4000" dirty="0">
              <a:solidFill>
                <a:schemeClr val="accent5"/>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384671" y="806360"/>
            <a:ext cx="5947462" cy="5016758"/>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 Mỹ Ngụy sợ đoàn 10 làm</a:t>
            </a:r>
          </a:p>
          <a:p>
            <a:r>
              <a:rPr lang="en-US" sz="4000" dirty="0">
                <a:latin typeface="Times New Roman" panose="02020603050405020304" pitchFamily="18" charset="0"/>
                <a:cs typeface="Times New Roman" panose="02020603050405020304" pitchFamily="18" charset="0"/>
              </a:rPr>
              <a:t>c</a:t>
            </a:r>
            <a:r>
              <a:rPr lang="en-US" sz="4000" dirty="0" smtClean="0">
                <a:latin typeface="Times New Roman" panose="02020603050405020304" pitchFamily="18" charset="0"/>
                <a:cs typeface="Times New Roman" panose="02020603050405020304" pitchFamily="18" charset="0"/>
              </a:rPr>
              <a:t>hủ được khu rừng Sác, tập</a:t>
            </a:r>
          </a:p>
          <a:p>
            <a:r>
              <a:rPr lang="en-US" sz="4000" dirty="0" smtClean="0">
                <a:latin typeface="Times New Roman" panose="02020603050405020304" pitchFamily="18" charset="0"/>
                <a:cs typeface="Times New Roman" panose="02020603050405020304" pitchFamily="18" charset="0"/>
              </a:rPr>
              <a:t>trung tiêu diệt.</a:t>
            </a:r>
          </a:p>
          <a:p>
            <a:r>
              <a:rPr lang="en-US" sz="4000" dirty="0" smtClean="0">
                <a:latin typeface="Times New Roman" panose="02020603050405020304" pitchFamily="18" charset="0"/>
                <a:cs typeface="Times New Roman" panose="02020603050405020304" pitchFamily="18" charset="0"/>
              </a:rPr>
              <a:t>- Các chiến sĩ bị cô lập</a:t>
            </a:r>
          </a:p>
          <a:p>
            <a:pPr marL="571500" indent="-571500">
              <a:buFont typeface="Symbol" panose="05050102010706020507" pitchFamily="18" charset="2"/>
              <a:buChar char="Þ"/>
            </a:pPr>
            <a:r>
              <a:rPr lang="en-US" sz="4000" dirty="0" smtClean="0">
                <a:latin typeface="Times New Roman" panose="02020603050405020304" pitchFamily="18" charset="0"/>
                <a:cs typeface="Times New Roman" panose="02020603050405020304" pitchFamily="18" charset="0"/>
              </a:rPr>
              <a:t>thiếu thốn.</a:t>
            </a:r>
          </a:p>
          <a:p>
            <a:r>
              <a:rPr lang="en-US" sz="4000" dirty="0" smtClean="0">
                <a:latin typeface="Times New Roman" panose="02020603050405020304" pitchFamily="18" charset="0"/>
                <a:cs typeface="Times New Roman" panose="02020603050405020304" pitchFamily="18" charset="0"/>
              </a:rPr>
              <a:t>- Nhà quân nhu là nới may</a:t>
            </a:r>
          </a:p>
          <a:p>
            <a:r>
              <a:rPr lang="en-US" sz="4000" dirty="0">
                <a:latin typeface="Times New Roman" panose="02020603050405020304" pitchFamily="18" charset="0"/>
                <a:cs typeface="Times New Roman" panose="02020603050405020304" pitchFamily="18" charset="0"/>
              </a:rPr>
              <a:t>v</a:t>
            </a:r>
            <a:r>
              <a:rPr lang="en-US" sz="4000" dirty="0" smtClean="0">
                <a:latin typeface="Times New Roman" panose="02020603050405020304" pitchFamily="18" charset="0"/>
                <a:cs typeface="Times New Roman" panose="02020603050405020304" pitchFamily="18" charset="0"/>
              </a:rPr>
              <a:t>á sửa chữa quần áo cho</a:t>
            </a:r>
          </a:p>
          <a:p>
            <a:r>
              <a:rPr lang="en-US" sz="4000" dirty="0">
                <a:latin typeface="Times New Roman" panose="02020603050405020304" pitchFamily="18" charset="0"/>
                <a:cs typeface="Times New Roman" panose="02020603050405020304" pitchFamily="18" charset="0"/>
              </a:rPr>
              <a:t>c</a:t>
            </a:r>
            <a:r>
              <a:rPr lang="en-US" sz="4000" dirty="0" smtClean="0">
                <a:latin typeface="Times New Roman" panose="02020603050405020304" pitchFamily="18" charset="0"/>
                <a:cs typeface="Times New Roman" panose="02020603050405020304" pitchFamily="18" charset="0"/>
              </a:rPr>
              <a:t>án bộ, chiến sĩ nơi đây.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2216" y="-2185610"/>
            <a:ext cx="6764620" cy="9043610"/>
          </a:xfrm>
          <a:prstGeom prst="rect">
            <a:avLst/>
          </a:prstGeom>
        </p:spPr>
      </p:pic>
    </p:spTree>
    <p:extLst>
      <p:ext uri="{BB962C8B-B14F-4D97-AF65-F5344CB8AC3E}">
        <p14:creationId xmlns:p14="http://schemas.microsoft.com/office/powerpoint/2010/main" val="14139310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3134191"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Nhà thông tin.</a:t>
            </a:r>
            <a:endParaRPr lang="en-US" sz="4000" dirty="0">
              <a:solidFill>
                <a:schemeClr val="accent5"/>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176853" y="920621"/>
            <a:ext cx="5686172" cy="5016758"/>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 Do đặc thù ở xa bộ tư</a:t>
            </a:r>
          </a:p>
          <a:p>
            <a:r>
              <a:rPr lang="en-US" sz="4000" dirty="0" smtClean="0">
                <a:latin typeface="Times New Roman" panose="02020603050405020304" pitchFamily="18" charset="0"/>
                <a:cs typeface="Times New Roman" panose="02020603050405020304" pitchFamily="18" charset="0"/>
              </a:rPr>
              <a:t>lệnh miền, môi trường</a:t>
            </a:r>
          </a:p>
          <a:p>
            <a:r>
              <a:rPr lang="en-US" sz="4000" dirty="0">
                <a:latin typeface="Times New Roman" panose="02020603050405020304" pitchFamily="18" charset="0"/>
                <a:cs typeface="Times New Roman" panose="02020603050405020304" pitchFamily="18" charset="0"/>
              </a:rPr>
              <a:t>s</a:t>
            </a:r>
            <a:r>
              <a:rPr lang="en-US" sz="4000" dirty="0" smtClean="0">
                <a:latin typeface="Times New Roman" panose="02020603050405020304" pitchFamily="18" charset="0"/>
                <a:cs typeface="Times New Roman" panose="02020603050405020304" pitchFamily="18" charset="0"/>
              </a:rPr>
              <a:t>ình lầy.</a:t>
            </a:r>
          </a:p>
          <a:p>
            <a:pPr marL="571500" indent="-571500">
              <a:buFont typeface="Symbol" panose="05050102010706020507" pitchFamily="18" charset="2"/>
              <a:buChar char="Þ"/>
            </a:pPr>
            <a:r>
              <a:rPr lang="en-US" sz="4000" dirty="0" smtClean="0">
                <a:latin typeface="Times New Roman" panose="02020603050405020304" pitchFamily="18" charset="0"/>
                <a:cs typeface="Times New Roman" panose="02020603050405020304" pitchFamily="18" charset="0"/>
              </a:rPr>
              <a:t>thông tin hết sức cần </a:t>
            </a:r>
          </a:p>
          <a:p>
            <a:r>
              <a:rPr lang="en-US" sz="4000" dirty="0">
                <a:latin typeface="Times New Roman" panose="02020603050405020304" pitchFamily="18" charset="0"/>
                <a:cs typeface="Times New Roman" panose="02020603050405020304" pitchFamily="18" charset="0"/>
              </a:rPr>
              <a:t>t</a:t>
            </a:r>
            <a:r>
              <a:rPr lang="en-US" sz="4000" dirty="0" smtClean="0">
                <a:latin typeface="Times New Roman" panose="02020603050405020304" pitchFamily="18" charset="0"/>
                <a:cs typeface="Times New Roman" panose="02020603050405020304" pitchFamily="18" charset="0"/>
              </a:rPr>
              <a:t>hiết </a:t>
            </a:r>
            <a:r>
              <a:rPr lang="en-US" sz="4000" dirty="0">
                <a:latin typeface="Times New Roman" panose="02020603050405020304" pitchFamily="18" charset="0"/>
                <a:cs typeface="Times New Roman" panose="02020603050405020304" pitchFamily="18" charset="0"/>
              </a:rPr>
              <a:t>c</a:t>
            </a:r>
            <a:r>
              <a:rPr lang="en-US" sz="4000" dirty="0" smtClean="0">
                <a:latin typeface="Times New Roman" panose="02020603050405020304" pitchFamily="18" charset="0"/>
                <a:cs typeface="Times New Roman" panose="02020603050405020304" pitchFamily="18" charset="0"/>
              </a:rPr>
              <a:t>ho sự liên lạc.</a:t>
            </a:r>
          </a:p>
          <a:p>
            <a:r>
              <a:rPr lang="en-US" sz="4000" dirty="0" smtClean="0">
                <a:latin typeface="Times New Roman" panose="02020603050405020304" pitchFamily="18" charset="0"/>
                <a:cs typeface="Times New Roman" panose="02020603050405020304" pitchFamily="18" charset="0"/>
              </a:rPr>
              <a:t>- Máy PRC25 của Mỹ.</a:t>
            </a:r>
          </a:p>
          <a:p>
            <a:r>
              <a:rPr lang="en-US" sz="4000" dirty="0" smtClean="0">
                <a:latin typeface="Times New Roman" panose="02020603050405020304" pitchFamily="18" charset="0"/>
                <a:cs typeface="Times New Roman" panose="02020603050405020304" pitchFamily="18" charset="0"/>
              </a:rPr>
              <a:t>- Rất nhiều chiến sĩ hi sinh</a:t>
            </a:r>
          </a:p>
          <a:p>
            <a:r>
              <a:rPr lang="en-US" sz="4000" dirty="0">
                <a:latin typeface="Times New Roman" panose="02020603050405020304" pitchFamily="18" charset="0"/>
                <a:cs typeface="Times New Roman" panose="02020603050405020304" pitchFamily="18" charset="0"/>
              </a:rPr>
              <a:t>n</a:t>
            </a:r>
            <a:r>
              <a:rPr lang="en-US" sz="4000" dirty="0" smtClean="0">
                <a:latin typeface="Times New Roman" panose="02020603050405020304" pitchFamily="18" charset="0"/>
                <a:cs typeface="Times New Roman" panose="02020603050405020304" pitchFamily="18" charset="0"/>
              </a:rPr>
              <a:t>hưng không để lộ bí mật.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037" y="0"/>
            <a:ext cx="6648060" cy="6858000"/>
          </a:xfrm>
          <a:prstGeom prst="rect">
            <a:avLst/>
          </a:prstGeom>
        </p:spPr>
      </p:pic>
    </p:spTree>
    <p:extLst>
      <p:ext uri="{BB962C8B-B14F-4D97-AF65-F5344CB8AC3E}">
        <p14:creationId xmlns:p14="http://schemas.microsoft.com/office/powerpoint/2010/main" val="40939147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Times New Roman" panose="02020603050405020304" pitchFamily="18" charset="0"/>
                <a:cs typeface="Times New Roman" panose="02020603050405020304" pitchFamily="18" charset="0"/>
              </a:rPr>
              <a:t>Khái</a:t>
            </a:r>
            <a:r>
              <a:rPr lang="en-US" sz="6000" dirty="0" smtClean="0"/>
              <a:t> quát</a:t>
            </a:r>
            <a:endParaRPr lang="en-US" sz="60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16224" y="2029893"/>
            <a:ext cx="7924800" cy="4828107"/>
          </a:xfrm>
        </p:spPr>
      </p:pic>
    </p:spTree>
    <p:extLst>
      <p:ext uri="{BB962C8B-B14F-4D97-AF65-F5344CB8AC3E}">
        <p14:creationId xmlns:p14="http://schemas.microsoft.com/office/powerpoint/2010/main" val="28147968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3738524"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Nhà công xưởng.</a:t>
            </a:r>
            <a:endParaRPr lang="en-US" sz="4000" dirty="0">
              <a:solidFill>
                <a:schemeClr val="accent5"/>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384671" y="806360"/>
            <a:ext cx="5548314" cy="4401205"/>
          </a:xfrm>
          <a:prstGeom prst="rect">
            <a:avLst/>
          </a:prstGeom>
          <a:noFill/>
        </p:spPr>
        <p:txBody>
          <a:bodyPr wrap="none" rtlCol="0">
            <a:spAutoFit/>
          </a:bodyPr>
          <a:lstStyle/>
          <a:p>
            <a:pPr marL="571500" indent="-571500">
              <a:buFontTx/>
              <a:buChar char="-"/>
            </a:pPr>
            <a:r>
              <a:rPr lang="en-US" sz="4000" dirty="0" smtClean="0">
                <a:latin typeface="Times New Roman" panose="02020603050405020304" pitchFamily="18" charset="0"/>
                <a:cs typeface="Times New Roman" panose="02020603050405020304" pitchFamily="18" charset="0"/>
              </a:rPr>
              <a:t>Vũ khí chiến đấu chính</a:t>
            </a:r>
          </a:p>
          <a:p>
            <a:r>
              <a:rPr lang="en-US" sz="4000" dirty="0">
                <a:latin typeface="Times New Roman" panose="02020603050405020304" pitchFamily="18" charset="0"/>
                <a:cs typeface="Times New Roman" panose="02020603050405020304" pitchFamily="18" charset="0"/>
              </a:rPr>
              <a:t>d</a:t>
            </a:r>
            <a:r>
              <a:rPr lang="en-US" sz="4000" dirty="0" smtClean="0">
                <a:latin typeface="Times New Roman" panose="02020603050405020304" pitchFamily="18" charset="0"/>
                <a:cs typeface="Times New Roman" panose="02020603050405020304" pitchFamily="18" charset="0"/>
              </a:rPr>
              <a:t>ược chế từ phế liệu. </a:t>
            </a:r>
          </a:p>
          <a:p>
            <a:r>
              <a:rPr lang="en-US" sz="4000" dirty="0" smtClean="0">
                <a:latin typeface="Times New Roman" panose="02020603050405020304" pitchFamily="18" charset="0"/>
                <a:cs typeface="Times New Roman" panose="02020603050405020304" pitchFamily="18" charset="0"/>
              </a:rPr>
              <a:t>- Các chiến sĩ đã cưa bom</a:t>
            </a:r>
          </a:p>
          <a:p>
            <a:r>
              <a:rPr lang="en-US" sz="4000" dirty="0">
                <a:latin typeface="Times New Roman" panose="02020603050405020304" pitchFamily="18" charset="0"/>
                <a:cs typeface="Times New Roman" panose="02020603050405020304" pitchFamily="18" charset="0"/>
              </a:rPr>
              <a:t>đ</a:t>
            </a:r>
            <a:r>
              <a:rPr lang="en-US" sz="4000" dirty="0" smtClean="0">
                <a:latin typeface="Times New Roman" panose="02020603050405020304" pitchFamily="18" charset="0"/>
                <a:cs typeface="Times New Roman" panose="02020603050405020304" pitchFamily="18" charset="0"/>
              </a:rPr>
              <a:t>ạn lép lấy thuốc nổ chế</a:t>
            </a:r>
          </a:p>
          <a:p>
            <a:r>
              <a:rPr lang="en-US" sz="4000" dirty="0">
                <a:latin typeface="Times New Roman" panose="02020603050405020304" pitchFamily="18" charset="0"/>
                <a:cs typeface="Times New Roman" panose="02020603050405020304" pitchFamily="18" charset="0"/>
              </a:rPr>
              <a:t>t</a:t>
            </a:r>
            <a:r>
              <a:rPr lang="en-US" sz="4000" dirty="0" smtClean="0">
                <a:latin typeface="Times New Roman" panose="02020603050405020304" pitchFamily="18" charset="0"/>
                <a:cs typeface="Times New Roman" panose="02020603050405020304" pitchFamily="18" charset="0"/>
              </a:rPr>
              <a:t>ạo nhiều loại vũ khí hiệu </a:t>
            </a:r>
          </a:p>
          <a:p>
            <a:r>
              <a:rPr lang="en-US" sz="4000" dirty="0" smtClean="0">
                <a:latin typeface="Times New Roman" panose="02020603050405020304" pitchFamily="18" charset="0"/>
                <a:cs typeface="Times New Roman" panose="02020603050405020304" pitchFamily="18" charset="0"/>
              </a:rPr>
              <a:t>quả cao góp công lớn vào</a:t>
            </a:r>
          </a:p>
          <a:p>
            <a:r>
              <a:rPr lang="en-US" sz="4000" dirty="0">
                <a:latin typeface="Times New Roman" panose="02020603050405020304" pitchFamily="18" charset="0"/>
                <a:cs typeface="Times New Roman" panose="02020603050405020304" pitchFamily="18" charset="0"/>
              </a:rPr>
              <a:t>c</a:t>
            </a:r>
            <a:r>
              <a:rPr lang="en-US" sz="4000" dirty="0" smtClean="0">
                <a:latin typeface="Times New Roman" panose="02020603050405020304" pitchFamily="18" charset="0"/>
                <a:cs typeface="Times New Roman" panose="02020603050405020304" pitchFamily="18" charset="0"/>
              </a:rPr>
              <a:t>hiến thắng.</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2216" y="0"/>
            <a:ext cx="5129784" cy="6858000"/>
          </a:xfrm>
          <a:prstGeom prst="rect">
            <a:avLst/>
          </a:prstGeom>
        </p:spPr>
      </p:pic>
    </p:spTree>
    <p:extLst>
      <p:ext uri="{BB962C8B-B14F-4D97-AF65-F5344CB8AC3E}">
        <p14:creationId xmlns:p14="http://schemas.microsoft.com/office/powerpoint/2010/main" val="7746810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2876108"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Nhà hậu cần.</a:t>
            </a:r>
            <a:endParaRPr lang="en-US" sz="4000" dirty="0">
              <a:solidFill>
                <a:schemeClr val="accent5"/>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384671" y="806360"/>
            <a:ext cx="5827236" cy="5632311"/>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 Ở xa sự viện trợ, phải tự</a:t>
            </a:r>
          </a:p>
          <a:p>
            <a:r>
              <a:rPr lang="en-US" sz="4000" dirty="0" smtClean="0">
                <a:latin typeface="Times New Roman" panose="02020603050405020304" pitchFamily="18" charset="0"/>
                <a:cs typeface="Times New Roman" panose="02020603050405020304" pitchFamily="18" charset="0"/>
              </a:rPr>
              <a:t>đảm bảo về hậu cần.</a:t>
            </a:r>
          </a:p>
          <a:p>
            <a:r>
              <a:rPr lang="en-US" sz="4000" dirty="0" smtClean="0">
                <a:latin typeface="Times New Roman" panose="02020603050405020304" pitchFamily="18" charset="0"/>
                <a:cs typeface="Times New Roman" panose="02020603050405020304" pitchFamily="18" charset="0"/>
              </a:rPr>
              <a:t>- Chủ yếu nhờ sự giúp đỡ</a:t>
            </a:r>
          </a:p>
          <a:p>
            <a:r>
              <a:rPr lang="en-US" sz="4000" dirty="0">
                <a:latin typeface="Times New Roman" panose="02020603050405020304" pitchFamily="18" charset="0"/>
                <a:cs typeface="Times New Roman" panose="02020603050405020304" pitchFamily="18" charset="0"/>
              </a:rPr>
              <a:t>c</a:t>
            </a:r>
            <a:r>
              <a:rPr lang="en-US" sz="4000" dirty="0" smtClean="0">
                <a:latin typeface="Times New Roman" panose="02020603050405020304" pitchFamily="18" charset="0"/>
                <a:cs typeface="Times New Roman" panose="02020603050405020304" pitchFamily="18" charset="0"/>
              </a:rPr>
              <a:t>ủa nhân dân vùng ven.</a:t>
            </a:r>
          </a:p>
          <a:p>
            <a:r>
              <a:rPr lang="en-US" sz="4000" dirty="0" smtClean="0">
                <a:latin typeface="Times New Roman" panose="02020603050405020304" pitchFamily="18" charset="0"/>
                <a:cs typeface="Times New Roman" panose="02020603050405020304" pitchFamily="18" charset="0"/>
              </a:rPr>
              <a:t>- Phần lớn bị Mỹ kìm kẹp</a:t>
            </a:r>
          </a:p>
          <a:p>
            <a:r>
              <a:rPr lang="en-US" sz="4000" dirty="0" smtClean="0">
                <a:latin typeface="Times New Roman" panose="02020603050405020304" pitchFamily="18" charset="0"/>
                <a:cs typeface="Times New Roman" panose="02020603050405020304" pitchFamily="18" charset="0"/>
              </a:rPr>
              <a:t>Nên thhực phẩm phải tự </a:t>
            </a:r>
          </a:p>
          <a:p>
            <a:r>
              <a:rPr lang="en-US" sz="4000" dirty="0" smtClean="0">
                <a:latin typeface="Times New Roman" panose="02020603050405020304" pitchFamily="18" charset="0"/>
                <a:cs typeface="Times New Roman" panose="02020603050405020304" pitchFamily="18" charset="0"/>
              </a:rPr>
              <a:t>lo liệu.</a:t>
            </a:r>
          </a:p>
          <a:p>
            <a:r>
              <a:rPr lang="en-US" sz="4000" dirty="0" smtClean="0">
                <a:latin typeface="Times New Roman" panose="02020603050405020304" pitchFamily="18" charset="0"/>
                <a:cs typeface="Times New Roman" panose="02020603050405020304" pitchFamily="18" charset="0"/>
              </a:rPr>
              <a:t>- Khó khăn và thiếu thốn</a:t>
            </a:r>
          </a:p>
          <a:p>
            <a:r>
              <a:rPr lang="en-US" sz="4000" dirty="0">
                <a:latin typeface="Times New Roman" panose="02020603050405020304" pitchFamily="18" charset="0"/>
                <a:cs typeface="Times New Roman" panose="02020603050405020304" pitchFamily="18" charset="0"/>
              </a:rPr>
              <a:t>k</a:t>
            </a:r>
            <a:r>
              <a:rPr lang="en-US" sz="4000" dirty="0" smtClean="0">
                <a:latin typeface="Times New Roman" panose="02020603050405020304" pitchFamily="18" charset="0"/>
                <a:cs typeface="Times New Roman" panose="02020603050405020304" pitchFamily="18" charset="0"/>
              </a:rPr>
              <a:t>hi có khoảng 800 chiến sĩ.</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2216" y="0"/>
            <a:ext cx="5129784" cy="6858000"/>
          </a:xfrm>
          <a:prstGeom prst="rect">
            <a:avLst/>
          </a:prstGeom>
        </p:spPr>
      </p:pic>
    </p:spTree>
    <p:extLst>
      <p:ext uri="{BB962C8B-B14F-4D97-AF65-F5344CB8AC3E}">
        <p14:creationId xmlns:p14="http://schemas.microsoft.com/office/powerpoint/2010/main" val="22456233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4863832" cy="1323439"/>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Tượng đài chiến sĩ đặc</a:t>
            </a:r>
          </a:p>
          <a:p>
            <a:r>
              <a:rPr lang="en-US" sz="4000" dirty="0">
                <a:solidFill>
                  <a:schemeClr val="accent5"/>
                </a:solidFill>
                <a:latin typeface="Times New Roman" panose="02020603050405020304" pitchFamily="18" charset="0"/>
                <a:cs typeface="Times New Roman" panose="02020603050405020304" pitchFamily="18" charset="0"/>
              </a:rPr>
              <a:t>c</a:t>
            </a:r>
            <a:r>
              <a:rPr lang="en-US" sz="4000" dirty="0" smtClean="0">
                <a:solidFill>
                  <a:schemeClr val="accent5"/>
                </a:solidFill>
                <a:latin typeface="Times New Roman" panose="02020603050405020304" pitchFamily="18" charset="0"/>
                <a:cs typeface="Times New Roman" panose="02020603050405020304" pitchFamily="18" charset="0"/>
              </a:rPr>
              <a:t>ông rừng Sác.</a:t>
            </a:r>
            <a:endParaRPr lang="en-US" sz="4000" dirty="0">
              <a:solidFill>
                <a:schemeClr val="accent5"/>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631853" y="1421913"/>
            <a:ext cx="5513048" cy="1938992"/>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 Niềm tự hào, biểu tượng</a:t>
            </a:r>
          </a:p>
          <a:p>
            <a:r>
              <a:rPr lang="en-US" sz="4000" dirty="0">
                <a:latin typeface="Times New Roman" panose="02020603050405020304" pitchFamily="18" charset="0"/>
                <a:cs typeface="Times New Roman" panose="02020603050405020304" pitchFamily="18" charset="0"/>
              </a:rPr>
              <a:t>c</a:t>
            </a:r>
            <a:r>
              <a:rPr lang="en-US" sz="4000" dirty="0" smtClean="0">
                <a:latin typeface="Times New Roman" panose="02020603050405020304" pitchFamily="18" charset="0"/>
                <a:cs typeface="Times New Roman" panose="02020603050405020304" pitchFamily="18" charset="0"/>
              </a:rPr>
              <a:t>ủa người con Cần Giờ</a:t>
            </a:r>
          </a:p>
          <a:p>
            <a:r>
              <a:rPr lang="en-US" sz="4000" dirty="0" smtClean="0">
                <a:latin typeface="Times New Roman" panose="02020603050405020304" pitchFamily="18" charset="0"/>
                <a:cs typeface="Times New Roman" panose="02020603050405020304" pitchFamily="18" charset="0"/>
              </a:rPr>
              <a:t>quả cảm.</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6017795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5572359" cy="707886"/>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Một số vật dụng hình ảnh.</a:t>
            </a:r>
            <a:endParaRPr lang="en-US" sz="4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384671" y="806360"/>
            <a:ext cx="3459601"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 Bể chứa nước.</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500" y="-1"/>
            <a:ext cx="5143500" cy="6858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2427" y="1514246"/>
            <a:ext cx="3676073" cy="275705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2427" y="4163288"/>
            <a:ext cx="3676073" cy="3580362"/>
          </a:xfrm>
          <a:prstGeom prst="rect">
            <a:avLst/>
          </a:prstGeom>
        </p:spPr>
      </p:pic>
    </p:spTree>
    <p:extLst>
      <p:ext uri="{BB962C8B-B14F-4D97-AF65-F5344CB8AC3E}">
        <p14:creationId xmlns:p14="http://schemas.microsoft.com/office/powerpoint/2010/main" val="2294880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5572359" cy="707886"/>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Một số vật dụng hình ảnh.</a:t>
            </a:r>
            <a:endParaRPr lang="en-US" sz="4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384671" y="806360"/>
            <a:ext cx="4927952"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 Chưng cất nước ngọt.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2216" y="0"/>
            <a:ext cx="5129784" cy="68580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8716" y="1634836"/>
            <a:ext cx="5143500" cy="6858000"/>
          </a:xfrm>
          <a:prstGeom prst="rect">
            <a:avLst/>
          </a:prstGeom>
        </p:spPr>
      </p:pic>
    </p:spTree>
    <p:extLst>
      <p:ext uri="{BB962C8B-B14F-4D97-AF65-F5344CB8AC3E}">
        <p14:creationId xmlns:p14="http://schemas.microsoft.com/office/powerpoint/2010/main" val="2734182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5572359" cy="707886"/>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Một số vật dụng hình ảnh.</a:t>
            </a:r>
            <a:endParaRPr lang="en-US" sz="4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384671" y="806360"/>
            <a:ext cx="3318537" cy="707886"/>
          </a:xfrm>
          <a:prstGeom prst="rect">
            <a:avLst/>
          </a:prstGeom>
          <a:noFill/>
        </p:spPr>
        <p:txBody>
          <a:bodyPr wrap="none" rtlCol="0">
            <a:spAutoFit/>
          </a:bodyPr>
          <a:lstStyle/>
          <a:p>
            <a:r>
              <a:rPr lang="en-US" sz="4000" dirty="0" smtClean="0">
                <a:solidFill>
                  <a:schemeClr val="accent5"/>
                </a:solidFill>
                <a:latin typeface="Times New Roman" panose="02020603050405020304" pitchFamily="18" charset="0"/>
                <a:cs typeface="Times New Roman" panose="02020603050405020304" pitchFamily="18" charset="0"/>
              </a:rPr>
              <a:t>- Các vật dụng.</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0888" y="0"/>
            <a:ext cx="7153638"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3927" y="3160886"/>
            <a:ext cx="4426961" cy="5362733"/>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6509" y="1514246"/>
            <a:ext cx="5244379" cy="3071609"/>
          </a:xfrm>
          <a:prstGeom prst="rect">
            <a:avLst/>
          </a:prstGeom>
        </p:spPr>
      </p:pic>
    </p:spTree>
    <p:extLst>
      <p:ext uri="{BB962C8B-B14F-4D97-AF65-F5344CB8AC3E}">
        <p14:creationId xmlns:p14="http://schemas.microsoft.com/office/powerpoint/2010/main" val="3593750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918" y="-154745"/>
            <a:ext cx="10018713" cy="1752599"/>
          </a:xfrm>
        </p:spPr>
        <p:txBody>
          <a:bodyPr>
            <a:normAutofit/>
          </a:bodyPr>
          <a:lstStyle/>
          <a:p>
            <a:r>
              <a:rPr lang="en-US" sz="6000" dirty="0" smtClean="0">
                <a:solidFill>
                  <a:srgbClr val="FF0000"/>
                </a:solidFill>
                <a:latin typeface="Times New Roman" panose="02020603050405020304" pitchFamily="18" charset="0"/>
                <a:cs typeface="Times New Roman" panose="02020603050405020304" pitchFamily="18" charset="0"/>
              </a:rPr>
              <a:t>Chiến thắng</a:t>
            </a:r>
            <a:endParaRPr lang="en-US" sz="6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33641" y="1915443"/>
            <a:ext cx="10373265" cy="3543248"/>
          </a:xfrm>
        </p:spPr>
        <p:txBody>
          <a:bodyPr>
            <a:noAutofit/>
          </a:bodyPr>
          <a:lstStyle/>
          <a:p>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Đoàn 10 đặc công rừng Sác đánh gần 600 trân:</a:t>
            </a:r>
          </a:p>
          <a:p>
            <a:pPr lvl="1"/>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Loại khỏi vòng chiến 6200 tên địch.</a:t>
            </a:r>
          </a:p>
          <a:p>
            <a:pPr lvl="1"/>
            <a:r>
              <a:rPr lang="en-US" sz="4000" dirty="0" smtClean="0">
                <a:latin typeface="Times New Roman" panose="02020603050405020304" pitchFamily="18" charset="0"/>
                <a:cs typeface="Times New Roman" panose="02020603050405020304" pitchFamily="18" charset="0"/>
              </a:rPr>
              <a:t> Phá hủy nhiều kho tàng, bến bãi, tàu chiến.</a:t>
            </a:r>
          </a:p>
          <a:p>
            <a:pPr lvl="1"/>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Tiêu biểu:</a:t>
            </a:r>
          </a:p>
          <a:p>
            <a:pPr lvl="2"/>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Trận pháo kích DKZ.</a:t>
            </a:r>
          </a:p>
          <a:p>
            <a:pPr lvl="2"/>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Trận đánh kho xăng Nhà Bè.</a:t>
            </a:r>
          </a:p>
        </p:txBody>
      </p:sp>
    </p:spTree>
    <p:extLst>
      <p:ext uri="{BB962C8B-B14F-4D97-AF65-F5344CB8AC3E}">
        <p14:creationId xmlns:p14="http://schemas.microsoft.com/office/powerpoint/2010/main" val="25126601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4581319" cy="707886"/>
          </a:xfrm>
          <a:prstGeom prst="rect">
            <a:avLst/>
          </a:prstGeom>
          <a:noFill/>
        </p:spPr>
        <p:txBody>
          <a:bodyPr wrap="none" rtlCol="0">
            <a:spAutoFit/>
          </a:bodyPr>
          <a:lstStyle/>
          <a:p>
            <a:r>
              <a:rPr lang="en-US" sz="4000" dirty="0" smtClean="0">
                <a:solidFill>
                  <a:srgbClr val="FF0000"/>
                </a:solidFill>
                <a:latin typeface="Times New Roman" panose="02020603050405020304" pitchFamily="18" charset="0"/>
                <a:cs typeface="Times New Roman" panose="02020603050405020304" pitchFamily="18" charset="0"/>
              </a:rPr>
              <a:t>Trận pháo kích DKZ.</a:t>
            </a: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246125" y="806360"/>
            <a:ext cx="5129930" cy="5632311"/>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 Lễ quốc khanh Ngụy</a:t>
            </a:r>
          </a:p>
          <a:p>
            <a:r>
              <a:rPr lang="en-US" sz="4000" smtClean="0">
                <a:latin typeface="Times New Roman" panose="02020603050405020304" pitchFamily="18" charset="0"/>
                <a:cs typeface="Times New Roman" panose="02020603050405020304" pitchFamily="18" charset="0"/>
              </a:rPr>
              <a:t>(7:05/1/11/1966</a:t>
            </a:r>
            <a:r>
              <a:rPr lang="en-US" sz="4000" dirty="0" smtClean="0">
                <a:latin typeface="Times New Roman" panose="02020603050405020304" pitchFamily="18" charset="0"/>
                <a:cs typeface="Times New Roman" panose="02020603050405020304" pitchFamily="18" charset="0"/>
              </a:rPr>
              <a:t>)</a:t>
            </a:r>
          </a:p>
          <a:p>
            <a:r>
              <a:rPr lang="en-US" sz="4000" dirty="0" smtClean="0">
                <a:latin typeface="Times New Roman" panose="02020603050405020304" pitchFamily="18" charset="0"/>
                <a:cs typeface="Times New Roman" panose="02020603050405020304" pitchFamily="18" charset="0"/>
              </a:rPr>
              <a:t>- Khẩu DKZ của đoàn</a:t>
            </a:r>
          </a:p>
          <a:p>
            <a:r>
              <a:rPr lang="en-US" sz="4000" dirty="0" smtClean="0">
                <a:latin typeface="Times New Roman" panose="02020603050405020304" pitchFamily="18" charset="0"/>
                <a:cs typeface="Times New Roman" panose="02020603050405020304" pitchFamily="18" charset="0"/>
              </a:rPr>
              <a:t>10 cùng các nơi khác</a:t>
            </a:r>
          </a:p>
          <a:p>
            <a:r>
              <a:rPr lang="en-US" sz="4000" dirty="0">
                <a:latin typeface="Times New Roman" panose="02020603050405020304" pitchFamily="18" charset="0"/>
                <a:cs typeface="Times New Roman" panose="02020603050405020304" pitchFamily="18" charset="0"/>
              </a:rPr>
              <a:t>t</a:t>
            </a:r>
            <a:r>
              <a:rPr lang="en-US" sz="4000" dirty="0" smtClean="0">
                <a:latin typeface="Times New Roman" panose="02020603050405020304" pitchFamily="18" charset="0"/>
                <a:cs typeface="Times New Roman" panose="02020603050405020304" pitchFamily="18" charset="0"/>
              </a:rPr>
              <a:t>rên địa bàn thành phố</a:t>
            </a:r>
          </a:p>
          <a:p>
            <a:r>
              <a:rPr lang="en-US" sz="4000" dirty="0">
                <a:latin typeface="Times New Roman" panose="02020603050405020304" pitchFamily="18" charset="0"/>
                <a:cs typeface="Times New Roman" panose="02020603050405020304" pitchFamily="18" charset="0"/>
              </a:rPr>
              <a:t>n</a:t>
            </a:r>
            <a:r>
              <a:rPr lang="en-US" sz="4000" dirty="0" smtClean="0">
                <a:latin typeface="Times New Roman" panose="02020603050405020304" pitchFamily="18" charset="0"/>
                <a:cs typeface="Times New Roman" panose="02020603050405020304" pitchFamily="18" charset="0"/>
              </a:rPr>
              <a:t>hả 12 phát vào khu</a:t>
            </a:r>
          </a:p>
          <a:p>
            <a:r>
              <a:rPr lang="en-US" sz="4000" dirty="0">
                <a:latin typeface="Times New Roman" panose="02020603050405020304" pitchFamily="18" charset="0"/>
                <a:cs typeface="Times New Roman" panose="02020603050405020304" pitchFamily="18" charset="0"/>
              </a:rPr>
              <a:t>v</a:t>
            </a:r>
            <a:r>
              <a:rPr lang="en-US" sz="4000" dirty="0" smtClean="0">
                <a:latin typeface="Times New Roman" panose="02020603050405020304" pitchFamily="18" charset="0"/>
                <a:cs typeface="Times New Roman" panose="02020603050405020304" pitchFamily="18" charset="0"/>
              </a:rPr>
              <a:t>ực lễ đài.</a:t>
            </a:r>
          </a:p>
          <a:p>
            <a:r>
              <a:rPr lang="en-US" sz="4000" dirty="0" smtClean="0">
                <a:latin typeface="Times New Roman" panose="02020603050405020304" pitchFamily="18" charset="0"/>
                <a:cs typeface="Times New Roman" panose="02020603050405020304" pitchFamily="18" charset="0"/>
              </a:rPr>
              <a:t> - Là một đòn đánh đau</a:t>
            </a:r>
          </a:p>
          <a:p>
            <a:r>
              <a:rPr lang="en-US" sz="4000" dirty="0">
                <a:latin typeface="Times New Roman" panose="02020603050405020304" pitchFamily="18" charset="0"/>
                <a:cs typeface="Times New Roman" panose="02020603050405020304" pitchFamily="18" charset="0"/>
              </a:rPr>
              <a:t>c</a:t>
            </a:r>
            <a:r>
              <a:rPr lang="en-US" sz="4000" dirty="0" smtClean="0">
                <a:latin typeface="Times New Roman" panose="02020603050405020304" pitchFamily="18" charset="0"/>
                <a:cs typeface="Times New Roman" panose="02020603050405020304" pitchFamily="18" charset="0"/>
              </a:rPr>
              <a:t>ho Việt Nam Cộng hòa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3172" y="0"/>
            <a:ext cx="5978828" cy="6858000"/>
          </a:xfrm>
          <a:prstGeom prst="rect">
            <a:avLst/>
          </a:prstGeom>
        </p:spPr>
      </p:pic>
    </p:spTree>
    <p:extLst>
      <p:ext uri="{BB962C8B-B14F-4D97-AF65-F5344CB8AC3E}">
        <p14:creationId xmlns:p14="http://schemas.microsoft.com/office/powerpoint/2010/main" val="27875332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4283160" cy="1323439"/>
          </a:xfrm>
          <a:prstGeom prst="rect">
            <a:avLst/>
          </a:prstGeom>
          <a:noFill/>
        </p:spPr>
        <p:txBody>
          <a:bodyPr wrap="none" rtlCol="0">
            <a:spAutoFit/>
          </a:bodyPr>
          <a:lstStyle/>
          <a:p>
            <a:r>
              <a:rPr lang="en-US" sz="4000" dirty="0" smtClean="0">
                <a:solidFill>
                  <a:srgbClr val="FF0000"/>
                </a:solidFill>
                <a:latin typeface="Times New Roman" panose="02020603050405020304" pitchFamily="18" charset="0"/>
                <a:cs typeface="Times New Roman" panose="02020603050405020304" pitchFamily="18" charset="0"/>
              </a:rPr>
              <a:t>Trận đánh kho xăng</a:t>
            </a:r>
          </a:p>
          <a:p>
            <a:r>
              <a:rPr lang="en-US" sz="4000" dirty="0" smtClean="0">
                <a:solidFill>
                  <a:srgbClr val="FF0000"/>
                </a:solidFill>
                <a:latin typeface="Times New Roman" panose="02020603050405020304" pitchFamily="18" charset="0"/>
                <a:cs typeface="Times New Roman" panose="02020603050405020304" pitchFamily="18" charset="0"/>
              </a:rPr>
              <a:t>Nhà Bè.</a:t>
            </a: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208468" y="1225689"/>
            <a:ext cx="5840060" cy="5632311"/>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 Kho xăng Nhà Bè:</a:t>
            </a:r>
          </a:p>
          <a:p>
            <a:pPr lvl="1"/>
            <a:r>
              <a:rPr lang="en-US" sz="4000" dirty="0" smtClean="0">
                <a:latin typeface="Times New Roman" panose="02020603050405020304" pitchFamily="18" charset="0"/>
                <a:cs typeface="Times New Roman" panose="02020603050405020304" pitchFamily="18" charset="0"/>
              </a:rPr>
              <a:t>- Rộng: 14ha.</a:t>
            </a:r>
          </a:p>
          <a:p>
            <a:pPr lvl="1"/>
            <a:r>
              <a:rPr lang="en-US" sz="4000" dirty="0" smtClean="0">
                <a:latin typeface="Times New Roman" panose="02020603050405020304" pitchFamily="18" charset="0"/>
                <a:cs typeface="Times New Roman" panose="02020603050405020304" pitchFamily="18" charset="0"/>
              </a:rPr>
              <a:t>- Có 72 bồn chứa 10tr lít.</a:t>
            </a:r>
          </a:p>
          <a:p>
            <a:pPr lvl="1"/>
            <a:r>
              <a:rPr lang="en-US" sz="4000" dirty="0" smtClean="0">
                <a:latin typeface="Times New Roman" panose="02020603050405020304" pitchFamily="18" charset="0"/>
                <a:cs typeface="Times New Roman" panose="02020603050405020304" pitchFamily="18" charset="0"/>
              </a:rPr>
              <a:t>- Cung cấp 60%.</a:t>
            </a:r>
          </a:p>
          <a:p>
            <a:r>
              <a:rPr lang="en-US" sz="4000" dirty="0" smtClean="0">
                <a:latin typeface="Times New Roman" panose="02020603050405020304" pitchFamily="18" charset="0"/>
                <a:cs typeface="Times New Roman" panose="02020603050405020304" pitchFamily="18" charset="0"/>
              </a:rPr>
              <a:t>- Được bảo vệ:</a:t>
            </a:r>
          </a:p>
          <a:p>
            <a:pPr lvl="1"/>
            <a:r>
              <a:rPr lang="en-US" sz="4000" dirty="0" smtClean="0">
                <a:latin typeface="Times New Roman" panose="02020603050405020304" pitchFamily="18" charset="0"/>
                <a:cs typeface="Times New Roman" panose="02020603050405020304" pitchFamily="18" charset="0"/>
              </a:rPr>
              <a:t>- 12 lớp.</a:t>
            </a:r>
          </a:p>
          <a:p>
            <a:pPr lvl="1"/>
            <a:r>
              <a:rPr lang="en-US" sz="4000" dirty="0" smtClean="0">
                <a:latin typeface="Times New Roman" panose="02020603050405020304" pitchFamily="18" charset="0"/>
                <a:cs typeface="Times New Roman" panose="02020603050405020304" pitchFamily="18" charset="0"/>
              </a:rPr>
              <a:t>- Tường cáo 3.5m.</a:t>
            </a:r>
          </a:p>
          <a:p>
            <a:pPr lvl="1"/>
            <a:r>
              <a:rPr lang="en-US" sz="4000" dirty="0" smtClean="0">
                <a:latin typeface="Times New Roman" panose="02020603050405020304" pitchFamily="18" charset="0"/>
                <a:cs typeface="Times New Roman" panose="02020603050405020304" pitchFamily="18" charset="0"/>
              </a:rPr>
              <a:t>- Chó, ngỗng, máy bay,</a:t>
            </a:r>
          </a:p>
          <a:p>
            <a:pPr lvl="1"/>
            <a:r>
              <a:rPr lang="en-US" sz="4000" dirty="0">
                <a:latin typeface="Times New Roman" panose="02020603050405020304" pitchFamily="18" charset="0"/>
                <a:cs typeface="Times New Roman" panose="02020603050405020304" pitchFamily="18" charset="0"/>
              </a:rPr>
              <a:t>t</a:t>
            </a:r>
            <a:r>
              <a:rPr lang="en-US" sz="4000" dirty="0" smtClean="0">
                <a:latin typeface="Times New Roman" panose="02020603050405020304" pitchFamily="18" charset="0"/>
                <a:cs typeface="Times New Roman" panose="02020603050405020304" pitchFamily="18" charset="0"/>
              </a:rPr>
              <a:t>àu, lính tuần tra liên tục.</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406593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4283160" cy="1323439"/>
          </a:xfrm>
          <a:prstGeom prst="rect">
            <a:avLst/>
          </a:prstGeom>
          <a:noFill/>
        </p:spPr>
        <p:txBody>
          <a:bodyPr wrap="none" rtlCol="0">
            <a:spAutoFit/>
          </a:bodyPr>
          <a:lstStyle/>
          <a:p>
            <a:r>
              <a:rPr lang="en-US" sz="4000" dirty="0" smtClean="0">
                <a:solidFill>
                  <a:srgbClr val="FF0000"/>
                </a:solidFill>
                <a:latin typeface="Times New Roman" panose="02020603050405020304" pitchFamily="18" charset="0"/>
                <a:cs typeface="Times New Roman" panose="02020603050405020304" pitchFamily="18" charset="0"/>
              </a:rPr>
              <a:t>Trận đánh kho xăng</a:t>
            </a:r>
          </a:p>
          <a:p>
            <a:r>
              <a:rPr lang="en-US" sz="4000" dirty="0" smtClean="0">
                <a:solidFill>
                  <a:srgbClr val="FF0000"/>
                </a:solidFill>
                <a:latin typeface="Times New Roman" panose="02020603050405020304" pitchFamily="18" charset="0"/>
                <a:cs typeface="Times New Roman" panose="02020603050405020304" pitchFamily="18" charset="0"/>
              </a:rPr>
              <a:t>Nhà Bè.</a:t>
            </a: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208468" y="1225689"/>
            <a:ext cx="6069290" cy="4401205"/>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- 0h35, 03/12/1973 đặc công</a:t>
            </a:r>
          </a:p>
          <a:p>
            <a:r>
              <a:rPr lang="en-US" sz="4000" dirty="0">
                <a:latin typeface="Times New Roman" panose="02020603050405020304" pitchFamily="18" charset="0"/>
                <a:cs typeface="Times New Roman" panose="02020603050405020304" pitchFamily="18" charset="0"/>
              </a:rPr>
              <a:t>r</a:t>
            </a:r>
            <a:r>
              <a:rPr lang="en-US" sz="4000" dirty="0" smtClean="0">
                <a:latin typeface="Times New Roman" panose="02020603050405020304" pitchFamily="18" charset="0"/>
                <a:cs typeface="Times New Roman" panose="02020603050405020304" pitchFamily="18" charset="0"/>
              </a:rPr>
              <a:t>ừng Sác tấn công đặt mìn.</a:t>
            </a:r>
          </a:p>
          <a:p>
            <a:r>
              <a:rPr lang="en-US" sz="4000" dirty="0" smtClean="0">
                <a:latin typeface="Times New Roman" panose="02020603050405020304" pitchFamily="18" charset="0"/>
                <a:cs typeface="Times New Roman" panose="02020603050405020304" pitchFamily="18" charset="0"/>
              </a:rPr>
              <a:t>- Cháy 12 ngày đêm.</a:t>
            </a:r>
          </a:p>
          <a:p>
            <a:r>
              <a:rPr lang="en-US" sz="4000" dirty="0" smtClean="0">
                <a:latin typeface="Times New Roman" panose="02020603050405020304" pitchFamily="18" charset="0"/>
                <a:cs typeface="Times New Roman" panose="02020603050405020304" pitchFamily="18" charset="0"/>
              </a:rPr>
              <a:t>- Thiệt hại: nhà lính,</a:t>
            </a:r>
          </a:p>
          <a:p>
            <a:r>
              <a:rPr lang="en-US" sz="4000" dirty="0" smtClean="0">
                <a:latin typeface="Times New Roman" panose="02020603050405020304" pitchFamily="18" charset="0"/>
                <a:cs typeface="Times New Roman" panose="02020603050405020304" pitchFamily="18" charset="0"/>
              </a:rPr>
              <a:t>kho lương,cơ sở trộn nhớt, </a:t>
            </a:r>
          </a:p>
          <a:p>
            <a:r>
              <a:rPr lang="en-US" sz="4000" dirty="0" smtClean="0">
                <a:latin typeface="Times New Roman" panose="02020603050405020304" pitchFamily="18" charset="0"/>
                <a:cs typeface="Times New Roman" panose="02020603050405020304" pitchFamily="18" charset="0"/>
              </a:rPr>
              <a:t>lọc dầu, xà lan, butaga....</a:t>
            </a:r>
          </a:p>
          <a:p>
            <a:pPr marL="571500" indent="-571500">
              <a:buFontTx/>
              <a:buChar char="-"/>
            </a:pPr>
            <a:r>
              <a:rPr lang="en-US" sz="4000" dirty="0" smtClean="0">
                <a:latin typeface="Times New Roman" panose="02020603050405020304" pitchFamily="18" charset="0"/>
                <a:cs typeface="Times New Roman" panose="02020603050405020304" pitchFamily="18" charset="0"/>
              </a:rPr>
              <a:t>Tổng 12 triệu đô la Mỹ.</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528" y="0"/>
            <a:ext cx="5143500" cy="6858000"/>
          </a:xfrm>
          <a:prstGeom prst="rect">
            <a:avLst/>
          </a:prstGeom>
        </p:spPr>
      </p:pic>
    </p:spTree>
    <p:extLst>
      <p:ext uri="{BB962C8B-B14F-4D97-AF65-F5344CB8AC3E}">
        <p14:creationId xmlns:p14="http://schemas.microsoft.com/office/powerpoint/2010/main" val="3889130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Times New Roman" panose="02020603050405020304" pitchFamily="18" charset="0"/>
                <a:cs typeface="Times New Roman" panose="02020603050405020304" pitchFamily="18" charset="0"/>
              </a:rPr>
              <a:t>Khái quát</a:t>
            </a:r>
            <a:endParaRPr lang="en-US" sz="6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84310" y="2438399"/>
            <a:ext cx="10707690" cy="3900056"/>
          </a:xfrm>
        </p:spPr>
        <p:txBody>
          <a:bodyPr>
            <a:noAutofit/>
          </a:bodyPr>
          <a:lstStyle/>
          <a:p>
            <a:r>
              <a:rPr lang="en-US" sz="3600" dirty="0" smtClean="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Căn </a:t>
            </a:r>
            <a:r>
              <a:rPr lang="vi-VN" sz="3600" dirty="0">
                <a:latin typeface="Times New Roman" panose="02020603050405020304" pitchFamily="18" charset="0"/>
                <a:cs typeface="Times New Roman" panose="02020603050405020304" pitchFamily="18" charset="0"/>
              </a:rPr>
              <a:t>cứ Rừng Sác nằm trong rừng </a:t>
            </a:r>
            <a:r>
              <a:rPr lang="vi-VN" sz="3600" dirty="0" smtClean="0">
                <a:latin typeface="Times New Roman" panose="02020603050405020304" pitchFamily="18" charset="0"/>
                <a:cs typeface="Times New Roman" panose="02020603050405020304" pitchFamily="18" charset="0"/>
              </a:rPr>
              <a:t>Sác</a:t>
            </a:r>
            <a:endParaRPr lang="en-US" sz="3600" dirty="0" smtClean="0">
              <a:latin typeface="Times New Roman" panose="02020603050405020304" pitchFamily="18" charset="0"/>
              <a:cs typeface="Times New Roman" panose="02020603050405020304" pitchFamily="18" charset="0"/>
            </a:endParaRPr>
          </a:p>
          <a:p>
            <a:r>
              <a:rPr lang="en-US" sz="3600" dirty="0" smtClean="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Rừng </a:t>
            </a:r>
            <a:r>
              <a:rPr lang="vi-VN" sz="3600" dirty="0">
                <a:latin typeface="Times New Roman" panose="02020603050405020304" pitchFamily="18" charset="0"/>
                <a:cs typeface="Times New Roman" panose="02020603050405020304" pitchFamily="18" charset="0"/>
              </a:rPr>
              <a:t>Sác được hình thành ở hạ lưu hệ thống sông Đồng Nai – sông Sài </a:t>
            </a:r>
            <a:r>
              <a:rPr lang="vi-VN" sz="3600" dirty="0" smtClean="0">
                <a:latin typeface="Times New Roman" panose="02020603050405020304" pitchFamily="18" charset="0"/>
                <a:cs typeface="Times New Roman" panose="02020603050405020304" pitchFamily="18" charset="0"/>
              </a:rPr>
              <a:t>Gòn</a:t>
            </a:r>
            <a:endParaRPr lang="en-US" sz="3600" dirty="0" smtClean="0">
              <a:latin typeface="Times New Roman" panose="02020603050405020304" pitchFamily="18" charset="0"/>
              <a:cs typeface="Times New Roman" panose="02020603050405020304" pitchFamily="18" charset="0"/>
            </a:endParaRPr>
          </a:p>
          <a:p>
            <a:r>
              <a:rPr lang="en-US" sz="3600" dirty="0" smtClean="0">
                <a:latin typeface="Times New Roman" panose="02020603050405020304" pitchFamily="18" charset="0"/>
                <a:cs typeface="Times New Roman" panose="02020603050405020304" pitchFamily="18" charset="0"/>
              </a:rPr>
              <a:t> C</a:t>
            </a:r>
            <a:r>
              <a:rPr lang="vi-VN" sz="3600" dirty="0" smtClean="0">
                <a:latin typeface="Times New Roman" panose="02020603050405020304" pitchFamily="18" charset="0"/>
                <a:cs typeface="Times New Roman" panose="02020603050405020304" pitchFamily="18" charset="0"/>
              </a:rPr>
              <a:t>ửa </a:t>
            </a:r>
            <a:r>
              <a:rPr lang="vi-VN" sz="3600" dirty="0">
                <a:latin typeface="Times New Roman" panose="02020603050405020304" pitchFamily="18" charset="0"/>
                <a:cs typeface="Times New Roman" panose="02020603050405020304" pitchFamily="18" charset="0"/>
              </a:rPr>
              <a:t>ngõ Đông Nam Thành phố Hồ Chí Minh</a:t>
            </a:r>
            <a:r>
              <a:rPr lang="vi-VN" sz="3600" dirty="0" smtClean="0">
                <a:latin typeface="Times New Roman" panose="02020603050405020304" pitchFamily="18" charset="0"/>
                <a:cs typeface="Times New Roman" panose="02020603050405020304" pitchFamily="18" charset="0"/>
              </a:rPr>
              <a:t>.</a:t>
            </a:r>
            <a:endParaRPr lang="en-US" sz="3600" dirty="0" smtClean="0">
              <a:latin typeface="Times New Roman" panose="02020603050405020304" pitchFamily="18" charset="0"/>
              <a:cs typeface="Times New Roman" panose="02020603050405020304" pitchFamily="18" charset="0"/>
            </a:endParaRPr>
          </a:p>
          <a:p>
            <a:r>
              <a:rPr lang="en-US" sz="3600" dirty="0" smtClean="0">
                <a:latin typeface="Times New Roman" panose="02020603050405020304" pitchFamily="18" charset="0"/>
                <a:cs typeface="Times New Roman" panose="02020603050405020304" pitchFamily="18" charset="0"/>
              </a:rPr>
              <a:t> Giáp các tỉnh Long An, Tiền Giang, Bà Rịa Vũng Tàu, Đồng Nai, Biển Đông.</a:t>
            </a:r>
          </a:p>
          <a:p>
            <a:r>
              <a:rPr lang="en-US" sz="3600" dirty="0" smtClean="0">
                <a:latin typeface="Times New Roman" panose="02020603050405020304" pitchFamily="18" charset="0"/>
                <a:cs typeface="Times New Roman" panose="02020603050405020304" pitchFamily="18" charset="0"/>
              </a:rPr>
              <a:t>=&gt; Có vị trí chiến lược.</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6211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918" y="-154745"/>
            <a:ext cx="10018713" cy="1752599"/>
          </a:xfrm>
        </p:spPr>
        <p:txBody>
          <a:bodyPr>
            <a:normAutofit/>
          </a:bodyPr>
          <a:lstStyle/>
          <a:p>
            <a:r>
              <a:rPr lang="en-US" sz="6000" dirty="0" smtClean="0">
                <a:solidFill>
                  <a:srgbClr val="FF0000"/>
                </a:solidFill>
                <a:latin typeface="Times New Roman" panose="02020603050405020304" pitchFamily="18" charset="0"/>
                <a:cs typeface="Times New Roman" panose="02020603050405020304" pitchFamily="18" charset="0"/>
              </a:rPr>
              <a:t>Kết</a:t>
            </a:r>
            <a:endParaRPr lang="en-US" sz="6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33641" y="1915443"/>
            <a:ext cx="10373265" cy="3543248"/>
          </a:xfrm>
        </p:spPr>
        <p:txBody>
          <a:bodyPr>
            <a:noAutofit/>
          </a:bodyPr>
          <a:lstStyle/>
          <a:p>
            <a:pPr marL="0" indent="0">
              <a:buNone/>
            </a:pPr>
            <a:r>
              <a:rPr lang="en-US" sz="4000" dirty="0" smtClean="0">
                <a:latin typeface="Times New Roman" panose="02020603050405020304" pitchFamily="18" charset="0"/>
                <a:cs typeface="Times New Roman" panose="02020603050405020304" pitchFamily="18" charset="0"/>
              </a:rPr>
              <a:t>“Rừng Sác là nhà,</a:t>
            </a:r>
          </a:p>
          <a:p>
            <a:pPr marL="0" indent="0">
              <a:buNone/>
            </a:pP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 </a:t>
            </a:r>
            <a:r>
              <a:rPr lang="en-US" sz="4000" smtClean="0">
                <a:latin typeface="Times New Roman" panose="02020603050405020304" pitchFamily="18" charset="0"/>
                <a:cs typeface="Times New Roman" panose="02020603050405020304" pitchFamily="18" charset="0"/>
              </a:rPr>
              <a:t>Sông </a:t>
            </a:r>
            <a:r>
              <a:rPr lang="en-US" sz="4000">
                <a:latin typeface="Times New Roman" panose="02020603050405020304" pitchFamily="18" charset="0"/>
                <a:cs typeface="Times New Roman" panose="02020603050405020304" pitchFamily="18" charset="0"/>
              </a:rPr>
              <a:t>L</a:t>
            </a:r>
            <a:r>
              <a:rPr lang="en-US" sz="4000" smtClean="0">
                <a:latin typeface="Times New Roman" panose="02020603050405020304" pitchFamily="18" charset="0"/>
                <a:cs typeface="Times New Roman" panose="02020603050405020304" pitchFamily="18" charset="0"/>
              </a:rPr>
              <a:t>òng </a:t>
            </a:r>
            <a:r>
              <a:rPr lang="en-US" sz="4000" dirty="0" smtClean="0">
                <a:latin typeface="Times New Roman" panose="02020603050405020304" pitchFamily="18" charset="0"/>
                <a:cs typeface="Times New Roman" panose="02020603050405020304" pitchFamily="18" charset="0"/>
              </a:rPr>
              <a:t>T</a:t>
            </a:r>
            <a:r>
              <a:rPr lang="en-US" sz="4000" smtClean="0">
                <a:latin typeface="Times New Roman" panose="02020603050405020304" pitchFamily="18" charset="0"/>
                <a:cs typeface="Times New Roman" panose="02020603050405020304" pitchFamily="18" charset="0"/>
              </a:rPr>
              <a:t>àu </a:t>
            </a:r>
            <a:r>
              <a:rPr lang="en-US" sz="4000" dirty="0" smtClean="0">
                <a:latin typeface="Times New Roman" panose="02020603050405020304" pitchFamily="18" charset="0"/>
                <a:cs typeface="Times New Roman" panose="02020603050405020304" pitchFamily="18" charset="0"/>
              </a:rPr>
              <a:t>là quyết chiến điểm,</a:t>
            </a:r>
          </a:p>
          <a:p>
            <a:pPr marL="0" indent="0">
              <a:buNone/>
            </a:pP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 Có lệnh là đánh, đã đánh là thăng.”</a:t>
            </a:r>
          </a:p>
        </p:txBody>
      </p:sp>
    </p:spTree>
    <p:extLst>
      <p:ext uri="{BB962C8B-B14F-4D97-AF65-F5344CB8AC3E}">
        <p14:creationId xmlns:p14="http://schemas.microsoft.com/office/powerpoint/2010/main" val="39582276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139" y="1842655"/>
            <a:ext cx="10018713" cy="1752599"/>
          </a:xfrm>
        </p:spPr>
        <p:txBody>
          <a:bodyPr>
            <a:normAutofit/>
          </a:bodyPr>
          <a:lstStyle/>
          <a:p>
            <a:r>
              <a:rPr lang="en-US" sz="6000" dirty="0" smtClean="0">
                <a:solidFill>
                  <a:srgbClr val="FF0000"/>
                </a:solidFill>
                <a:latin typeface="Times New Roman" panose="02020603050405020304" pitchFamily="18" charset="0"/>
                <a:cs typeface="Times New Roman" panose="02020603050405020304" pitchFamily="18" charset="0"/>
              </a:rPr>
              <a:t>Kết</a:t>
            </a:r>
            <a:endParaRPr lang="en-US" sz="6000"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4175" y="0"/>
            <a:ext cx="5457825" cy="6858000"/>
          </a:xfrm>
          <a:prstGeom prst="rect">
            <a:avLst/>
          </a:prstGeom>
        </p:spPr>
      </p:pic>
      <p:sp>
        <p:nvSpPr>
          <p:cNvPr id="6" name="TextBox 5"/>
          <p:cNvSpPr txBox="1"/>
          <p:nvPr/>
        </p:nvSpPr>
        <p:spPr>
          <a:xfrm>
            <a:off x="1250161" y="3595254"/>
            <a:ext cx="5226111" cy="1323439"/>
          </a:xfrm>
          <a:prstGeom prst="rect">
            <a:avLst/>
          </a:prstGeom>
          <a:noFill/>
        </p:spPr>
        <p:txBody>
          <a:bodyPr wrap="none" rtlCol="0">
            <a:spAutoFit/>
          </a:bodyPr>
          <a:lstStyle/>
          <a:p>
            <a:pPr algn="ctr"/>
            <a:r>
              <a:rPr lang="en-US" sz="4000" dirty="0" smtClean="0">
                <a:solidFill>
                  <a:schemeClr val="accent6">
                    <a:lumMod val="75000"/>
                  </a:schemeClr>
                </a:solidFill>
                <a:latin typeface="Times New Roman" panose="02020603050405020304" pitchFamily="18" charset="0"/>
                <a:cs typeface="Times New Roman" panose="02020603050405020304" pitchFamily="18" charset="0"/>
              </a:rPr>
              <a:t>Cảm ơn thầy </a:t>
            </a:r>
          </a:p>
          <a:p>
            <a:pPr algn="ctr"/>
            <a:r>
              <a:rPr lang="en-US" sz="4000" dirty="0" smtClean="0">
                <a:solidFill>
                  <a:schemeClr val="accent6">
                    <a:lumMod val="75000"/>
                  </a:schemeClr>
                </a:solidFill>
                <a:latin typeface="Times New Roman" panose="02020603050405020304" pitchFamily="18" charset="0"/>
                <a:cs typeface="Times New Roman" panose="02020603050405020304" pitchFamily="18" charset="0"/>
              </a:rPr>
              <a:t>và các bạn đã lắng nghe.</a:t>
            </a:r>
            <a:endParaRPr lang="en-US" sz="4000"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9036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Times New Roman" panose="02020603050405020304" pitchFamily="18" charset="0"/>
                <a:cs typeface="Times New Roman" panose="02020603050405020304" pitchFamily="18" charset="0"/>
              </a:rPr>
              <a:t>Căn Cứ Rừng Sác</a:t>
            </a:r>
            <a:endParaRPr lang="en-US" sz="6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T</a:t>
            </a:r>
            <a:r>
              <a:rPr lang="vi-VN" sz="4000" dirty="0" smtClean="0">
                <a:latin typeface="Times New Roman" panose="02020603050405020304" pitchFamily="18" charset="0"/>
                <a:cs typeface="Times New Roman" panose="02020603050405020304" pitchFamily="18" charset="0"/>
              </a:rPr>
              <a:t>hành </a:t>
            </a:r>
            <a:r>
              <a:rPr lang="vi-VN" sz="4000" dirty="0">
                <a:latin typeface="Times New Roman" panose="02020603050405020304" pitchFamily="18" charset="0"/>
                <a:cs typeface="Times New Roman" panose="02020603050405020304" pitchFamily="18" charset="0"/>
              </a:rPr>
              <a:t>lập 15/4/1966 </a:t>
            </a:r>
            <a:r>
              <a:rPr lang="vi-VN" sz="4000" dirty="0" smtClean="0">
                <a:latin typeface="Times New Roman" panose="02020603050405020304" pitchFamily="18" charset="0"/>
                <a:cs typeface="Times New Roman" panose="02020603050405020304" pitchFamily="18" charset="0"/>
              </a:rPr>
              <a:t>Trung </a:t>
            </a:r>
            <a:r>
              <a:rPr lang="vi-VN" sz="4000" dirty="0">
                <a:latin typeface="Times New Roman" panose="02020603050405020304" pitchFamily="18" charset="0"/>
                <a:cs typeface="Times New Roman" panose="02020603050405020304" pitchFamily="18" charset="0"/>
              </a:rPr>
              <a:t>đoàn 10 Bộ đội Đặc công Rừng Sác </a:t>
            </a:r>
            <a:r>
              <a:rPr lang="vi-VN" sz="4000" dirty="0" smtClean="0">
                <a:latin typeface="Times New Roman" panose="02020603050405020304" pitchFamily="18" charset="0"/>
                <a:cs typeface="Times New Roman" panose="02020603050405020304" pitchFamily="18" charset="0"/>
              </a:rPr>
              <a:t>có </a:t>
            </a:r>
            <a:r>
              <a:rPr lang="vi-VN" sz="4000" dirty="0">
                <a:latin typeface="Times New Roman" panose="02020603050405020304" pitchFamily="18" charset="0"/>
                <a:cs typeface="Times New Roman" panose="02020603050405020304" pitchFamily="18" charset="0"/>
              </a:rPr>
              <a:t>nhiệm vụ thọc sâu áp sát, bám trụ bằng mọi giá chiếm giữ khu Rừng Sác để tiến công liên tục vào kho tàng, bến cảng, cơ quan đầu não, sào huyệt bộ máy chiến tranh Mỹ-chính quyền Sài Gòn.</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8712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1853" y="98474"/>
            <a:ext cx="1917833" cy="707886"/>
          </a:xfrm>
          <a:prstGeom prst="rect">
            <a:avLst/>
          </a:prstGeom>
          <a:noFill/>
        </p:spPr>
        <p:txBody>
          <a:bodyPr wrap="none" rtlCol="0">
            <a:spAutoFit/>
          </a:bodyPr>
          <a:lstStyle/>
          <a:p>
            <a:r>
              <a:rPr lang="en-US" sz="4000" dirty="0" smtClean="0">
                <a:latin typeface="Times New Roman" panose="02020603050405020304" pitchFamily="18" charset="0"/>
                <a:cs typeface="Times New Roman" panose="02020603050405020304" pitchFamily="18" charset="0"/>
              </a:rPr>
              <a:t>Chỉ huy.</a:t>
            </a:r>
            <a:endParaRPr lang="en-US" sz="4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86" y="0"/>
            <a:ext cx="8642314" cy="6858000"/>
          </a:xfrm>
          <a:prstGeom prst="rect">
            <a:avLst/>
          </a:prstGeom>
        </p:spPr>
      </p:pic>
    </p:spTree>
    <p:extLst>
      <p:ext uri="{BB962C8B-B14F-4D97-AF65-F5344CB8AC3E}">
        <p14:creationId xmlns:p14="http://schemas.microsoft.com/office/powerpoint/2010/main" val="3968509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Times New Roman" panose="02020603050405020304" pitchFamily="18" charset="0"/>
                <a:cs typeface="Times New Roman" panose="02020603050405020304" pitchFamily="18" charset="0"/>
              </a:rPr>
              <a:t>Căn Cứ Rừng Sác</a:t>
            </a:r>
            <a:endParaRPr lang="en-US" sz="6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sz="4000" dirty="0">
                <a:latin typeface="Times New Roman" panose="02020603050405020304" pitchFamily="18" charset="0"/>
                <a:cs typeface="Times New Roman" panose="02020603050405020304" pitchFamily="18" charset="0"/>
              </a:rPr>
              <a:t> </a:t>
            </a:r>
            <a:r>
              <a:rPr lang="vi-VN" sz="4000" dirty="0"/>
              <a:t>Để vào được khu di tích lịch sử Rừng Sác phải đi dọc theo con đường đất dài khoảng 2km tính từ bìa rừng.</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57066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8473" y="2784762"/>
            <a:ext cx="7093527" cy="53201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146" y="3214252"/>
            <a:ext cx="4839854" cy="362989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1309" y="-831273"/>
            <a:ext cx="6220691" cy="466551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6146" y="-1"/>
            <a:ext cx="4839854" cy="3629891"/>
          </a:xfrm>
          <a:prstGeom prst="rect">
            <a:avLst/>
          </a:prstGeom>
        </p:spPr>
      </p:pic>
    </p:spTree>
    <p:extLst>
      <p:ext uri="{BB962C8B-B14F-4D97-AF65-F5344CB8AC3E}">
        <p14:creationId xmlns:p14="http://schemas.microsoft.com/office/powerpoint/2010/main" val="2990944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3782" y="0"/>
            <a:ext cx="11028218" cy="6920344"/>
          </a:xfrm>
        </p:spPr>
      </p:pic>
    </p:spTree>
    <p:extLst>
      <p:ext uri="{BB962C8B-B14F-4D97-AF65-F5344CB8AC3E}">
        <p14:creationId xmlns:p14="http://schemas.microsoft.com/office/powerpoint/2010/main" val="33576553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149927" y="0"/>
            <a:ext cx="11042073" cy="6857999"/>
          </a:xfrm>
          <a:prstGeom prst="rect">
            <a:avLst/>
          </a:prstGeom>
        </p:spPr>
      </p:pic>
    </p:spTree>
    <p:extLst>
      <p:ext uri="{BB962C8B-B14F-4D97-AF65-F5344CB8AC3E}">
        <p14:creationId xmlns:p14="http://schemas.microsoft.com/office/powerpoint/2010/main" val="22688228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314</TotalTime>
  <Words>991</Words>
  <Application>Microsoft Office PowerPoint</Application>
  <PresentationFormat>Widescreen</PresentationFormat>
  <Paragraphs>158</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Corbel</vt:lpstr>
      <vt:lpstr>Symbol</vt:lpstr>
      <vt:lpstr>Times New Roman</vt:lpstr>
      <vt:lpstr>Parallax</vt:lpstr>
      <vt:lpstr>RỪNG SÁC</vt:lpstr>
      <vt:lpstr>Khái quát</vt:lpstr>
      <vt:lpstr>Khái quát</vt:lpstr>
      <vt:lpstr>Căn Cứ Rừng Sác</vt:lpstr>
      <vt:lpstr>PowerPoint Presentation</vt:lpstr>
      <vt:lpstr>Căn Cứ Rừng Sác</vt:lpstr>
      <vt:lpstr>PowerPoint Presentation</vt:lpstr>
      <vt:lpstr>PowerPoint Presentation</vt:lpstr>
      <vt:lpstr>PowerPoint Presentation</vt:lpstr>
      <vt:lpstr>Căn Cứ Rừng Sác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Chiến thắng</vt:lpstr>
      <vt:lpstr>PowerPoint Presentation</vt:lpstr>
      <vt:lpstr>PowerPoint Presentation</vt:lpstr>
      <vt:lpstr>PowerPoint Presentation</vt:lpstr>
      <vt:lpstr>Kết</vt:lpstr>
      <vt:lpstr>Kết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RỪNG SÁC</dc:title>
  <dc:creator>DinhSang</dc:creator>
  <cp:lastModifiedBy>DinhSang</cp:lastModifiedBy>
  <cp:revision>45</cp:revision>
  <dcterms:created xsi:type="dcterms:W3CDTF">2020-06-05T07:04:40Z</dcterms:created>
  <dcterms:modified xsi:type="dcterms:W3CDTF">2020-06-14T23:54:32Z</dcterms:modified>
</cp:coreProperties>
</file>